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75" r:id="rId7"/>
    <p:sldId id="261" r:id="rId8"/>
    <p:sldId id="262" r:id="rId9"/>
    <p:sldId id="264" r:id="rId10"/>
    <p:sldId id="265" r:id="rId11"/>
    <p:sldId id="266" r:id="rId12"/>
    <p:sldId id="263" r:id="rId13"/>
    <p:sldId id="271" r:id="rId14"/>
    <p:sldId id="267" r:id="rId15"/>
    <p:sldId id="272" r:id="rId16"/>
    <p:sldId id="269" r:id="rId17"/>
    <p:sldId id="274" r:id="rId18"/>
  </p:sldIdLst>
  <p:sldSz cx="9144000" cy="5143500" type="screen16x9"/>
  <p:notesSz cx="6858000" cy="9144000"/>
  <p:embeddedFontLst>
    <p:embeddedFont>
      <p:font typeface="Arial Rounded MT Bold" panose="020F0704030504030204" pitchFamily="34" charset="0"/>
      <p:regular r:id="rId20"/>
    </p:embeddedFont>
    <p:embeddedFont>
      <p:font typeface="Syncopate"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94" autoAdjust="0"/>
  </p:normalViewPr>
  <p:slideViewPr>
    <p:cSldViewPr snapToGrid="0">
      <p:cViewPr>
        <p:scale>
          <a:sx n="73" d="100"/>
          <a:sy n="73" d="100"/>
        </p:scale>
        <p:origin x="-90" y="-54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8362224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26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28348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9667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72573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Talking Points: Acquire information, steal resources, “hack-tivists” </a:t>
            </a:r>
          </a:p>
        </p:txBody>
      </p:sp>
    </p:spTree>
    <p:extLst>
      <p:ext uri="{BB962C8B-B14F-4D97-AF65-F5344CB8AC3E}">
        <p14:creationId xmlns:p14="http://schemas.microsoft.com/office/powerpoint/2010/main" val="2050125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3901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Talking Points: </a:t>
            </a:r>
          </a:p>
          <a:p>
            <a:pPr lvl="0">
              <a:spcBef>
                <a:spcPts val="0"/>
              </a:spcBef>
              <a:buNone/>
            </a:pPr>
            <a:r>
              <a:rPr lang="en"/>
              <a:t>Security - Integrity, Availability, Authentication, Confidentiality</a:t>
            </a:r>
          </a:p>
          <a:p>
            <a:pPr lvl="0">
              <a:spcBef>
                <a:spcPts val="0"/>
              </a:spcBef>
              <a:buNone/>
            </a:pPr>
            <a:r>
              <a:rPr lang="en"/>
              <a:t>Safety - Vulnerabilities in languages, operating systems, social engineering attacks</a:t>
            </a:r>
          </a:p>
        </p:txBody>
      </p:sp>
    </p:spTree>
    <p:extLst>
      <p:ext uri="{BB962C8B-B14F-4D97-AF65-F5344CB8AC3E}">
        <p14:creationId xmlns:p14="http://schemas.microsoft.com/office/powerpoint/2010/main" val="68702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Talking Points: The vulnerabilities are getting more and more sophisticated with programmers continuing to put vulnerabilities into codes.  Cybersecurity is lagging behind and NEEDS to catch up.</a:t>
            </a:r>
          </a:p>
        </p:txBody>
      </p:sp>
    </p:spTree>
    <p:extLst>
      <p:ext uri="{BB962C8B-B14F-4D97-AF65-F5344CB8AC3E}">
        <p14:creationId xmlns:p14="http://schemas.microsoft.com/office/powerpoint/2010/main" val="4157029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78809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229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Pentagon</a:t>
            </a:r>
            <a:r>
              <a:rPr lang="en-US" baseline="0" dirty="0" smtClean="0"/>
              <a:t> is in the process of rapidly increasing its cyber team” “US #1 in Cybersecurity rankings – GCI” “Trump says we are obsolete…</a:t>
            </a:r>
            <a:br>
              <a:rPr lang="en-US" baseline="0" dirty="0" smtClean="0"/>
            </a:br>
            <a:endParaRPr lang="en-US" dirty="0"/>
          </a:p>
        </p:txBody>
      </p:sp>
    </p:spTree>
    <p:extLst>
      <p:ext uri="{BB962C8B-B14F-4D97-AF65-F5344CB8AC3E}">
        <p14:creationId xmlns:p14="http://schemas.microsoft.com/office/powerpoint/2010/main" val="63499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10741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Talking Points: Permutations</a:t>
            </a:r>
            <a:endParaRPr dirty="0"/>
          </a:p>
        </p:txBody>
      </p:sp>
    </p:spTree>
    <p:extLst>
      <p:ext uri="{BB962C8B-B14F-4D97-AF65-F5344CB8AC3E}">
        <p14:creationId xmlns:p14="http://schemas.microsoft.com/office/powerpoint/2010/main" val="321320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35141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pic>
        <p:nvPicPr>
          <p:cNvPr id="11" name="Shape 11"/>
          <p:cNvPicPr preferRelativeResize="0"/>
          <p:nvPr/>
        </p:nvPicPr>
        <p:blipFill>
          <a:blip r:embed="rId2">
            <a:alphaModFix/>
          </a:blip>
          <a:stretch>
            <a:fillRect/>
          </a:stretch>
        </p:blipFill>
        <p:spPr>
          <a:xfrm>
            <a:off x="2522" y="0"/>
            <a:ext cx="9138953" cy="5143499"/>
          </a:xfrm>
          <a:prstGeom prst="rect">
            <a:avLst/>
          </a:prstGeom>
          <a:noFill/>
          <a:ln>
            <a:noFill/>
          </a:ln>
        </p:spPr>
      </p:pic>
      <p:sp>
        <p:nvSpPr>
          <p:cNvPr id="12" name="Shape 12"/>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3" name="Shape 13"/>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4" name="Shape 1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8" name="Shape 48"/>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7" name="Shape 1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217275" y="265850"/>
            <a:ext cx="8520600" cy="572700"/>
          </a:xfrm>
          <a:prstGeom prst="rect">
            <a:avLst/>
          </a:prstGeom>
        </p:spPr>
        <p:txBody>
          <a:bodyPr lIns="91425" tIns="91425" rIns="91425" bIns="91425" anchor="t" anchorCtr="0"/>
          <a:lstStyle>
            <a:lvl1pPr lvl="0" rtl="0">
              <a:spcBef>
                <a:spcPts val="0"/>
              </a:spcBef>
              <a:buFont typeface="Syncopate"/>
              <a:defRPr>
                <a:latin typeface="Syncopate"/>
                <a:ea typeface="Syncopate"/>
                <a:cs typeface="Syncopate"/>
                <a:sym typeface="Syncopat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0" name="Shape 20"/>
          <p:cNvSpPr txBox="1">
            <a:spLocks noGrp="1"/>
          </p:cNvSpPr>
          <p:nvPr>
            <p:ph type="body" idx="1" hasCustomPrompt="1"/>
          </p:nvPr>
        </p:nvSpPr>
        <p:spPr>
          <a:xfrm>
            <a:off x="217275" y="973300"/>
            <a:ext cx="8520600" cy="3416400"/>
          </a:xfrm>
          <a:prstGeom prst="rect">
            <a:avLst/>
          </a:prstGeom>
        </p:spPr>
        <p:txBody>
          <a:bodyPr lIns="91425" tIns="91425" rIns="91425" bIns="91425" anchor="t" anchorCtr="0"/>
          <a:lstStyle>
            <a:lvl1pPr lvl="0" rtl="0">
              <a:lnSpc>
                <a:spcPct val="150000"/>
              </a:lnSpc>
              <a:spcBef>
                <a:spcPts val="0"/>
              </a:spcBef>
              <a:buClr>
                <a:srgbClr val="434343"/>
              </a:buClr>
              <a:buChar char="➢"/>
              <a:defRPr>
                <a:solidFill>
                  <a:srgbClr val="434343"/>
                </a:solidFill>
              </a:defRPr>
            </a:lvl1pPr>
            <a:lvl2pPr lvl="1" rtl="0">
              <a:lnSpc>
                <a:spcPct val="150000"/>
              </a:lnSpc>
              <a:spcBef>
                <a:spcPts val="0"/>
              </a:spcBef>
              <a:buClr>
                <a:srgbClr val="434343"/>
              </a:buClr>
              <a:buChar char="○"/>
              <a:defRPr>
                <a:solidFill>
                  <a:srgbClr val="434343"/>
                </a:solidFill>
              </a:defRPr>
            </a:lvl2pPr>
            <a:lvl3pPr lvl="2" rtl="0">
              <a:lnSpc>
                <a:spcPct val="150000"/>
              </a:lnSpc>
              <a:spcBef>
                <a:spcPts val="0"/>
              </a:spcBef>
              <a:buClr>
                <a:srgbClr val="434343"/>
              </a:buClr>
              <a:buChar char="■"/>
              <a:defRPr>
                <a:solidFill>
                  <a:srgbClr val="434343"/>
                </a:solidFill>
              </a:defRPr>
            </a:lvl3pPr>
            <a:lvl4pPr lvl="3" rtl="0">
              <a:lnSpc>
                <a:spcPct val="150000"/>
              </a:lnSpc>
              <a:spcBef>
                <a:spcPts val="0"/>
              </a:spcBef>
              <a:buChar char="●"/>
              <a:defRPr/>
            </a:lvl4pPr>
            <a:lvl5pPr lvl="4" rtl="0">
              <a:lnSpc>
                <a:spcPct val="150000"/>
              </a:lnSpc>
              <a:spcBef>
                <a:spcPts val="0"/>
              </a:spcBef>
              <a:buChar char="○"/>
              <a:defRPr/>
            </a:lvl5pPr>
            <a:lvl6pPr lvl="5" rtl="0">
              <a:lnSpc>
                <a:spcPct val="150000"/>
              </a:lnSpc>
              <a:spcBef>
                <a:spcPts val="0"/>
              </a:spcBef>
              <a:buChar char="■"/>
              <a:defRPr/>
            </a:lvl6pPr>
            <a:lvl7pPr lvl="6" rtl="0">
              <a:lnSpc>
                <a:spcPct val="150000"/>
              </a:lnSpc>
              <a:spcBef>
                <a:spcPts val="0"/>
              </a:spcBef>
              <a:buChar char="●"/>
              <a:defRPr/>
            </a:lvl7pPr>
            <a:lvl8pPr lvl="7" rtl="0">
              <a:lnSpc>
                <a:spcPct val="150000"/>
              </a:lnSpc>
              <a:spcBef>
                <a:spcPts val="0"/>
              </a:spcBef>
              <a:buChar char="○"/>
              <a:defRPr/>
            </a:lvl8pPr>
            <a:lvl9pPr lvl="8" rtl="0">
              <a:lnSpc>
                <a:spcPct val="150000"/>
              </a:lnSpc>
              <a:spcBef>
                <a:spcPts val="0"/>
              </a:spcBef>
              <a:buChar char="■"/>
              <a:defRPr/>
            </a:lvl9pPr>
          </a:lstStyle>
          <a:p>
            <a:r>
              <a:rPr lang="en-US" dirty="0" smtClean="0"/>
              <a:t> </a:t>
            </a:r>
          </a:p>
          <a:p>
            <a:pPr lvl="0"/>
            <a:endParaRPr dirty="0"/>
          </a:p>
        </p:txBody>
      </p:sp>
      <p:sp>
        <p:nvSpPr>
          <p:cNvPr id="21" name="Shape 21"/>
          <p:cNvSpPr txBox="1">
            <a:spLocks noGrp="1"/>
          </p:cNvSpPr>
          <p:nvPr>
            <p:ph type="sldNum" idx="12"/>
          </p:nvPr>
        </p:nvSpPr>
        <p:spPr>
          <a:xfrm>
            <a:off x="8378032" y="4484041"/>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5" name="Shape 25"/>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2" name="Shape 32"/>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6" name="Shape 3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7"/>
        <p:cNvGrpSpPr/>
        <p:nvPr/>
      </p:nvGrpSpPr>
      <p:grpSpPr>
        <a:xfrm>
          <a:off x="0" y="0"/>
          <a:ext cx="0" cy="0"/>
          <a:chOff x="0" y="0"/>
          <a:chExt cx="0" cy="0"/>
        </a:xfrm>
      </p:grpSpPr>
      <p:sp>
        <p:nvSpPr>
          <p:cNvPr id="38" name="Shape 38"/>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9" name="Shape 39"/>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0" name="Shape 40"/>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1" name="Shape 41"/>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2" name="Shape 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5" name="Shape 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Shape 6"/>
          <p:cNvPicPr preferRelativeResize="0"/>
          <p:nvPr/>
        </p:nvPicPr>
        <p:blipFill>
          <a:blip r:embed="rId13">
            <a:alphaModFix/>
          </a:blip>
          <a:stretch>
            <a:fillRect/>
          </a:stretch>
        </p:blipFill>
        <p:spPr>
          <a:xfrm>
            <a:off x="2522" y="0"/>
            <a:ext cx="9138953" cy="5143499"/>
          </a:xfrm>
          <a:prstGeom prst="rect">
            <a:avLst/>
          </a:prstGeom>
          <a:noFill/>
          <a:ln>
            <a:noFill/>
          </a:ln>
        </p:spPr>
      </p:pic>
      <p:sp>
        <p:nvSpPr>
          <p:cNvPr id="7" name="Shape 7"/>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8" name="Shape 8"/>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dirty="0"/>
          </a:p>
        </p:txBody>
      </p:sp>
      <p:sp>
        <p:nvSpPr>
          <p:cNvPr id="9" name="Shape 9"/>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ctrTitle"/>
          </p:nvPr>
        </p:nvSpPr>
        <p:spPr>
          <a:xfrm>
            <a:off x="311708" y="1299411"/>
            <a:ext cx="5814084" cy="1497764"/>
          </a:xfrm>
          <a:prstGeom prst="rect">
            <a:avLst/>
          </a:prstGeom>
        </p:spPr>
        <p:txBody>
          <a:bodyPr lIns="91425" tIns="91425" rIns="91425" bIns="91425" anchor="b" anchorCtr="0">
            <a:noAutofit/>
          </a:bodyPr>
          <a:lstStyle/>
          <a:p>
            <a:pPr lvl="0" algn="l" rtl="0">
              <a:spcBef>
                <a:spcPts val="0"/>
              </a:spcBef>
              <a:buNone/>
            </a:pPr>
            <a:r>
              <a:rPr lang="en" dirty="0">
                <a:solidFill>
                  <a:srgbClr val="434343"/>
                </a:solidFill>
                <a:latin typeface="Syncopate"/>
                <a:ea typeface="Syncopate"/>
                <a:cs typeface="Syncopate"/>
                <a:sym typeface="Syncopate"/>
              </a:rPr>
              <a:t>Cyberspace</a:t>
            </a:r>
          </a:p>
          <a:p>
            <a:pPr lvl="0" algn="l">
              <a:spcBef>
                <a:spcPts val="0"/>
              </a:spcBef>
              <a:buNone/>
            </a:pPr>
            <a:r>
              <a:rPr lang="en" sz="3000" dirty="0">
                <a:solidFill>
                  <a:srgbClr val="999999"/>
                </a:solidFill>
                <a:latin typeface="Syncopate"/>
                <a:ea typeface="Syncopate"/>
                <a:cs typeface="Syncopate"/>
                <a:sym typeface="Syncopate"/>
              </a:rPr>
              <a:t>     </a:t>
            </a:r>
            <a:r>
              <a:rPr lang="en" sz="3000" dirty="0">
                <a:solidFill>
                  <a:srgbClr val="FFFFFF"/>
                </a:solidFill>
                <a:latin typeface="Syncopate"/>
                <a:ea typeface="Syncopate"/>
                <a:cs typeface="Syncopate"/>
                <a:sym typeface="Syncopate"/>
              </a:rPr>
              <a:t>Attack &amp; Defense</a:t>
            </a:r>
          </a:p>
        </p:txBody>
      </p:sp>
      <p:pic>
        <p:nvPicPr>
          <p:cNvPr id="57" name="Shape 57"/>
          <p:cNvPicPr preferRelativeResize="0"/>
          <p:nvPr/>
        </p:nvPicPr>
        <p:blipFill>
          <a:blip r:embed="rId3">
            <a:alphaModFix/>
          </a:blip>
          <a:stretch>
            <a:fillRect/>
          </a:stretch>
        </p:blipFill>
        <p:spPr>
          <a:xfrm>
            <a:off x="2207180" y="2928186"/>
            <a:ext cx="1011570" cy="942531"/>
          </a:xfrm>
          <a:prstGeom prst="rect">
            <a:avLst/>
          </a:prstGeom>
          <a:noFill/>
          <a:ln>
            <a:noFill/>
          </a:ln>
        </p:spPr>
      </p:pic>
      <p:sp>
        <p:nvSpPr>
          <p:cNvPr id="58" name="Shape 58"/>
          <p:cNvSpPr txBox="1">
            <a:spLocks noGrp="1"/>
          </p:cNvSpPr>
          <p:nvPr>
            <p:ph type="subTitle" idx="1"/>
          </p:nvPr>
        </p:nvSpPr>
        <p:spPr>
          <a:xfrm>
            <a:off x="91350" y="4460800"/>
            <a:ext cx="8520600" cy="792600"/>
          </a:xfrm>
          <a:prstGeom prst="rect">
            <a:avLst/>
          </a:prstGeom>
        </p:spPr>
        <p:txBody>
          <a:bodyPr lIns="91425" tIns="91425" rIns="91425" bIns="91425" anchor="t" anchorCtr="0">
            <a:noAutofit/>
          </a:bodyPr>
          <a:lstStyle/>
          <a:p>
            <a:pPr lvl="0" algn="l">
              <a:spcBef>
                <a:spcPts val="0"/>
              </a:spcBef>
              <a:buNone/>
            </a:pPr>
            <a:r>
              <a:rPr lang="en" dirty="0" smtClean="0">
                <a:solidFill>
                  <a:srgbClr val="000000"/>
                </a:solidFill>
              </a:rPr>
              <a:t>Sam Mizener </a:t>
            </a:r>
            <a:r>
              <a:rPr lang="en" sz="1600" dirty="0" smtClean="0">
                <a:solidFill>
                  <a:srgbClr val="000000"/>
                </a:solidFill>
              </a:rPr>
              <a:t>and</a:t>
            </a:r>
            <a:r>
              <a:rPr lang="en" dirty="0" smtClean="0">
                <a:solidFill>
                  <a:srgbClr val="000000"/>
                </a:solidFill>
              </a:rPr>
              <a:t> James Prugh</a:t>
            </a:r>
            <a:endParaRPr lang="en" dirty="0">
              <a:solidFill>
                <a:srgbClr val="000000"/>
              </a:solidFill>
            </a:endParaRPr>
          </a:p>
        </p:txBody>
      </p:sp>
      <p:pic>
        <p:nvPicPr>
          <p:cNvPr id="60" name="Shape 60"/>
          <p:cNvPicPr preferRelativeResize="0"/>
          <p:nvPr/>
        </p:nvPicPr>
        <p:blipFill>
          <a:blip r:embed="rId4">
            <a:alphaModFix/>
          </a:blip>
          <a:stretch>
            <a:fillRect/>
          </a:stretch>
        </p:blipFill>
        <p:spPr>
          <a:xfrm>
            <a:off x="924507" y="2915991"/>
            <a:ext cx="929658" cy="942532"/>
          </a:xfrm>
          <a:prstGeom prst="rect">
            <a:avLst/>
          </a:prstGeom>
          <a:noFill/>
          <a:ln>
            <a:no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4420" r="24041"/>
          <a:stretch/>
        </p:blipFill>
        <p:spPr>
          <a:xfrm rot="5400000">
            <a:off x="5341013" y="2891699"/>
            <a:ext cx="1302329" cy="158722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t="3155" r="19292"/>
          <a:stretch/>
        </p:blipFill>
        <p:spPr>
          <a:xfrm rot="10800000">
            <a:off x="7114308" y="3034148"/>
            <a:ext cx="1431693" cy="1288470"/>
          </a:xfrm>
          <a:prstGeom prst="rect">
            <a:avLst/>
          </a:prstGeom>
        </p:spPr>
      </p:pic>
    </p:spTree>
  </p:cSld>
  <p:clrMapOvr>
    <a:masterClrMapping/>
  </p:clrMapOvr>
  <p:transition spd="med">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217275" y="265850"/>
            <a:ext cx="8520600" cy="893400"/>
          </a:xfrm>
          <a:prstGeom prst="rect">
            <a:avLst/>
          </a:prstGeom>
        </p:spPr>
        <p:txBody>
          <a:bodyPr lIns="91425" tIns="91425" rIns="91425" bIns="91425" anchor="t" anchorCtr="0">
            <a:noAutofit/>
          </a:bodyPr>
          <a:lstStyle/>
          <a:p>
            <a:pPr lvl="0">
              <a:spcBef>
                <a:spcPts val="0"/>
              </a:spcBef>
              <a:buNone/>
            </a:pPr>
            <a:r>
              <a:rPr lang="en" sz="2400" dirty="0">
                <a:latin typeface="Syncopate"/>
                <a:ea typeface="Syncopate"/>
                <a:cs typeface="Syncopate"/>
                <a:sym typeface="Syncopate"/>
              </a:rPr>
              <a:t>Why is number theory important for internet security?</a:t>
            </a:r>
          </a:p>
        </p:txBody>
      </p:sp>
      <p:sp>
        <p:nvSpPr>
          <p:cNvPr id="123" name="Shape 123"/>
          <p:cNvSpPr txBox="1">
            <a:spLocks noGrp="1"/>
          </p:cNvSpPr>
          <p:nvPr>
            <p:ph type="body" idx="1"/>
          </p:nvPr>
        </p:nvSpPr>
        <p:spPr>
          <a:xfrm>
            <a:off x="311700" y="1394925"/>
            <a:ext cx="8520600" cy="3416400"/>
          </a:xfrm>
          <a:prstGeom prst="rect">
            <a:avLst/>
          </a:prstGeom>
        </p:spPr>
        <p:txBody>
          <a:bodyPr lIns="91425" tIns="91425" rIns="91425" bIns="91425" anchor="t" anchorCtr="0">
            <a:noAutofit/>
          </a:bodyPr>
          <a:lstStyle/>
          <a:p>
            <a:pPr marL="457200" lvl="0" indent="-228600" rtl="0">
              <a:lnSpc>
                <a:spcPct val="100000"/>
              </a:lnSpc>
              <a:spcBef>
                <a:spcPts val="0"/>
              </a:spcBef>
            </a:pPr>
            <a:r>
              <a:rPr lang="en" b="1" dirty="0" smtClean="0">
                <a:latin typeface="Arial Rounded MT Bold" panose="020F0704030504030204" pitchFamily="34" charset="0"/>
              </a:rPr>
              <a:t>Symmetric Encryption</a:t>
            </a:r>
          </a:p>
          <a:p>
            <a:pPr marL="457200" lvl="0" indent="-228600">
              <a:lnSpc>
                <a:spcPct val="100000"/>
              </a:lnSpc>
            </a:pPr>
            <a:r>
              <a:rPr lang="en" b="1" dirty="0">
                <a:latin typeface="Arial Rounded MT Bold" panose="020F0704030504030204" pitchFamily="34" charset="0"/>
              </a:rPr>
              <a:t>Modular arithmetic is used to find a shared secret between parties</a:t>
            </a:r>
          </a:p>
          <a:p>
            <a:pPr marL="914400" lvl="1" indent="-228600">
              <a:lnSpc>
                <a:spcPct val="100000"/>
              </a:lnSpc>
            </a:pPr>
            <a:r>
              <a:rPr lang="en" b="1" dirty="0">
                <a:latin typeface="Arial Rounded MT Bold" panose="020F0704030504030204" pitchFamily="34" charset="0"/>
              </a:rPr>
              <a:t>Diffie - Hellman Algorithm</a:t>
            </a:r>
          </a:p>
          <a:p>
            <a:pPr marL="457200" lvl="0" indent="-228600" rtl="0">
              <a:lnSpc>
                <a:spcPct val="100000"/>
              </a:lnSpc>
              <a:spcBef>
                <a:spcPts val="0"/>
              </a:spcBef>
            </a:pPr>
            <a:r>
              <a:rPr lang="en" b="1" dirty="0" smtClean="0">
                <a:latin typeface="Arial Rounded MT Bold" panose="020F0704030504030204" pitchFamily="34" charset="0"/>
              </a:rPr>
              <a:t>One </a:t>
            </a:r>
            <a:r>
              <a:rPr lang="en" b="1" dirty="0">
                <a:latin typeface="Arial Rounded MT Bold" panose="020F0704030504030204" pitchFamily="34" charset="0"/>
              </a:rPr>
              <a:t>- Way Functions</a:t>
            </a:r>
          </a:p>
          <a:p>
            <a:pPr marL="914400" lvl="1" indent="-228600" rtl="0">
              <a:lnSpc>
                <a:spcPct val="100000"/>
              </a:lnSpc>
              <a:spcBef>
                <a:spcPts val="0"/>
              </a:spcBef>
            </a:pPr>
            <a:r>
              <a:rPr lang="en" b="1" dirty="0">
                <a:latin typeface="Arial Rounded MT Bold" panose="020F0704030504030204" pitchFamily="34" charset="0"/>
              </a:rPr>
              <a:t>Easy to put together, hard to take apart</a:t>
            </a:r>
          </a:p>
          <a:p>
            <a:pPr marL="914400" lvl="1" indent="-228600" rtl="0">
              <a:lnSpc>
                <a:spcPct val="100000"/>
              </a:lnSpc>
              <a:spcBef>
                <a:spcPts val="0"/>
              </a:spcBef>
            </a:pPr>
            <a:r>
              <a:rPr lang="en" b="1" dirty="0" smtClean="0">
                <a:latin typeface="Arial Rounded MT Bold" panose="020F0704030504030204" pitchFamily="34" charset="0"/>
              </a:rPr>
              <a:t>RSA</a:t>
            </a:r>
            <a:endParaRPr lang="en" b="1" dirty="0">
              <a:latin typeface="Arial Rounded MT Bold" panose="020F0704030504030204" pitchFamily="34" charset="0"/>
            </a:endParaRPr>
          </a:p>
          <a:p>
            <a:pPr lvl="0">
              <a:spcBef>
                <a:spcPts val="0"/>
              </a:spcBef>
              <a:buNone/>
            </a:pPr>
            <a:endParaRPr dirty="0"/>
          </a:p>
        </p:txBody>
      </p:sp>
      <p:pic>
        <p:nvPicPr>
          <p:cNvPr id="5" name="Picture 16" descr="https://stephenhaunts.files.wordpress.com/2013/03/publicke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9486" y="26476944"/>
            <a:ext cx="6832093" cy="440444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Shape 81"/>
          <p:cNvPicPr preferRelativeResize="0"/>
          <p:nvPr/>
        </p:nvPicPr>
        <p:blipFill>
          <a:blip r:embed="rId4">
            <a:alphaModFix amt="72000"/>
          </a:blip>
          <a:stretch>
            <a:fillRect/>
          </a:stretch>
        </p:blipFill>
        <p:spPr>
          <a:xfrm>
            <a:off x="5995687" y="3029582"/>
            <a:ext cx="2742188" cy="1955518"/>
          </a:xfrm>
          <a:prstGeom prst="rect">
            <a:avLst/>
          </a:prstGeom>
          <a:noFill/>
          <a:ln>
            <a:noFill/>
          </a:ln>
          <a:effectLst>
            <a:softEdge rad="317500"/>
          </a:effectLst>
        </p:spPr>
      </p:pic>
    </p:spTree>
  </p:cSld>
  <p:clrMapOvr>
    <a:masterClrMapping/>
  </p:clrMapOvr>
  <p:transition spd="med">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217275" y="265850"/>
            <a:ext cx="8520600" cy="572700"/>
          </a:xfrm>
          <a:prstGeom prst="rect">
            <a:avLst/>
          </a:prstGeom>
        </p:spPr>
        <p:txBody>
          <a:bodyPr lIns="91425" tIns="91425" rIns="91425" bIns="91425" anchor="t" anchorCtr="0">
            <a:noAutofit/>
          </a:bodyPr>
          <a:lstStyle/>
          <a:p>
            <a:pPr lvl="0">
              <a:spcBef>
                <a:spcPts val="0"/>
              </a:spcBef>
              <a:buNone/>
            </a:pPr>
            <a:r>
              <a:rPr lang="en" dirty="0"/>
              <a:t>Tools that are used in encryption</a:t>
            </a:r>
          </a:p>
        </p:txBody>
      </p:sp>
      <p:sp>
        <p:nvSpPr>
          <p:cNvPr id="130" name="Shape 130"/>
          <p:cNvSpPr txBox="1">
            <a:spLocks noGrp="1"/>
          </p:cNvSpPr>
          <p:nvPr>
            <p:ph type="body" idx="1"/>
          </p:nvPr>
        </p:nvSpPr>
        <p:spPr>
          <a:xfrm>
            <a:off x="217275" y="1359900"/>
            <a:ext cx="8520600" cy="3416400"/>
          </a:xfrm>
          <a:prstGeom prst="rect">
            <a:avLst/>
          </a:prstGeom>
        </p:spPr>
        <p:txBody>
          <a:bodyPr lIns="91425" tIns="91425" rIns="91425" bIns="91425" anchor="t" anchorCtr="0">
            <a:noAutofit/>
          </a:bodyPr>
          <a:lstStyle/>
          <a:p>
            <a:pPr marL="457200" lvl="0" indent="-228600" rtl="0">
              <a:lnSpc>
                <a:spcPct val="100000"/>
              </a:lnSpc>
              <a:spcBef>
                <a:spcPts val="0"/>
              </a:spcBef>
            </a:pPr>
            <a:r>
              <a:rPr lang="en" b="1" dirty="0">
                <a:latin typeface="Arial Rounded MT Bold" panose="020F0704030504030204" pitchFamily="34" charset="0"/>
              </a:rPr>
              <a:t>Binary </a:t>
            </a:r>
            <a:r>
              <a:rPr lang="en" b="1" dirty="0" smtClean="0">
                <a:latin typeface="Arial Rounded MT Bold" panose="020F0704030504030204" pitchFamily="34" charset="0"/>
              </a:rPr>
              <a:t>encoding</a:t>
            </a:r>
          </a:p>
          <a:p>
            <a:pPr marL="457200" lvl="0" indent="-228600" rtl="0">
              <a:lnSpc>
                <a:spcPct val="100000"/>
              </a:lnSpc>
              <a:spcBef>
                <a:spcPts val="0"/>
              </a:spcBef>
            </a:pPr>
            <a:r>
              <a:rPr lang="en" b="1" dirty="0" smtClean="0">
                <a:latin typeface="Arial Rounded MT Bold" panose="020F0704030504030204" pitchFamily="34" charset="0"/>
              </a:rPr>
              <a:t>Operators</a:t>
            </a:r>
            <a:endParaRPr lang="en" b="1" dirty="0">
              <a:latin typeface="Arial Rounded MT Bold" panose="020F0704030504030204" pitchFamily="34" charset="0"/>
            </a:endParaRPr>
          </a:p>
          <a:p>
            <a:pPr marL="457200" lvl="0" indent="-228600" rtl="0">
              <a:lnSpc>
                <a:spcPct val="100000"/>
              </a:lnSpc>
              <a:spcBef>
                <a:spcPts val="0"/>
              </a:spcBef>
            </a:pPr>
            <a:r>
              <a:rPr lang="en" b="1" dirty="0" smtClean="0">
                <a:latin typeface="Arial Rounded MT Bold" panose="020F0704030504030204" pitchFamily="34" charset="0"/>
              </a:rPr>
              <a:t>Encryption </a:t>
            </a:r>
            <a:r>
              <a:rPr lang="en" b="1" dirty="0">
                <a:latin typeface="Arial Rounded MT Bold" panose="020F0704030504030204" pitchFamily="34" charset="0"/>
              </a:rPr>
              <a:t>techniques</a:t>
            </a:r>
          </a:p>
          <a:p>
            <a:pPr marL="914400" marR="0" lvl="1" indent="-228600" algn="l" rtl="0">
              <a:lnSpc>
                <a:spcPct val="100000"/>
              </a:lnSpc>
              <a:spcBef>
                <a:spcPts val="0"/>
              </a:spcBef>
              <a:spcAft>
                <a:spcPts val="1600"/>
              </a:spcAft>
            </a:pPr>
            <a:r>
              <a:rPr lang="en" b="1" dirty="0" smtClean="0">
                <a:latin typeface="Arial Rounded MT Bold" panose="020F0704030504030204" pitchFamily="34" charset="0"/>
              </a:rPr>
              <a:t>Substitution and Transformation Cipher</a:t>
            </a:r>
            <a:endParaRPr lang="en" b="1" dirty="0">
              <a:latin typeface="Arial Rounded MT Bold" panose="020F0704030504030204" pitchFamily="34" charset="0"/>
            </a:endParaRPr>
          </a:p>
          <a:p>
            <a:pPr marL="914400" marR="0" lvl="1" indent="-228600" algn="l" rtl="0">
              <a:lnSpc>
                <a:spcPct val="100000"/>
              </a:lnSpc>
              <a:spcBef>
                <a:spcPts val="0"/>
              </a:spcBef>
              <a:spcAft>
                <a:spcPts val="1600"/>
              </a:spcAft>
            </a:pPr>
            <a:r>
              <a:rPr lang="en" b="1" dirty="0" smtClean="0">
                <a:latin typeface="Arial Rounded MT Bold" panose="020F0704030504030204" pitchFamily="34" charset="0"/>
              </a:rPr>
              <a:t>RSA (Rivest, Shamir, Aldeman)</a:t>
            </a:r>
            <a:endParaRPr lang="en" b="1" dirty="0">
              <a:latin typeface="Arial Rounded MT Bold" panose="020F0704030504030204" pitchFamily="34" charset="0"/>
            </a:endParaRPr>
          </a:p>
        </p:txBody>
      </p:sp>
      <p:pic>
        <p:nvPicPr>
          <p:cNvPr id="1026" name="Picture 2" descr="https://www.packtpub.com/sites/default/files/Article-Images/B04527_04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603" y="1718796"/>
            <a:ext cx="3649272" cy="20946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90343" y="1901371"/>
            <a:ext cx="537028" cy="522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217275" y="265850"/>
            <a:ext cx="8520600" cy="572700"/>
          </a:xfrm>
          <a:prstGeom prst="rect">
            <a:avLst/>
          </a:prstGeom>
        </p:spPr>
        <p:txBody>
          <a:bodyPr lIns="91425" tIns="91425" rIns="91425" bIns="91425" anchor="t" anchorCtr="0">
            <a:noAutofit/>
          </a:bodyPr>
          <a:lstStyle/>
          <a:p>
            <a:pPr lvl="0">
              <a:spcBef>
                <a:spcPts val="0"/>
              </a:spcBef>
              <a:buNone/>
            </a:pPr>
            <a:r>
              <a:rPr lang="en" dirty="0"/>
              <a:t>Unit Topics</a:t>
            </a:r>
          </a:p>
        </p:txBody>
      </p:sp>
      <p:sp>
        <p:nvSpPr>
          <p:cNvPr id="107" name="Shape 107"/>
          <p:cNvSpPr txBox="1">
            <a:spLocks noGrp="1"/>
          </p:cNvSpPr>
          <p:nvPr>
            <p:ph type="body" idx="1"/>
          </p:nvPr>
        </p:nvSpPr>
        <p:spPr>
          <a:xfrm>
            <a:off x="217275" y="1268760"/>
            <a:ext cx="8520600" cy="3416400"/>
          </a:xfrm>
          <a:prstGeom prst="rect">
            <a:avLst/>
          </a:prstGeom>
        </p:spPr>
        <p:txBody>
          <a:bodyPr lIns="91425" tIns="91425" rIns="91425" bIns="91425" anchor="t" anchorCtr="0">
            <a:noAutofit/>
          </a:bodyPr>
          <a:lstStyle/>
          <a:p>
            <a:pPr marL="457200" lvl="0" indent="-228600" rtl="0">
              <a:lnSpc>
                <a:spcPct val="100000"/>
              </a:lnSpc>
              <a:spcBef>
                <a:spcPts val="0"/>
              </a:spcBef>
            </a:pPr>
            <a:r>
              <a:rPr lang="en" b="1" dirty="0" smtClean="0">
                <a:latin typeface="Arial Rounded MT Bold" panose="020F0704030504030204" pitchFamily="34" charset="0"/>
              </a:rPr>
              <a:t>Number Theory and Cybersecurity</a:t>
            </a:r>
            <a:endParaRPr lang="en" b="1" dirty="0">
              <a:latin typeface="Arial Rounded MT Bold" panose="020F0704030504030204" pitchFamily="34" charset="0"/>
            </a:endParaRPr>
          </a:p>
          <a:p>
            <a:pPr marL="914400" lvl="1" indent="-228600" rtl="0">
              <a:lnSpc>
                <a:spcPct val="100000"/>
              </a:lnSpc>
              <a:spcBef>
                <a:spcPts val="0"/>
              </a:spcBef>
            </a:pPr>
            <a:r>
              <a:rPr lang="en" b="1" dirty="0" smtClean="0">
                <a:latin typeface="Arial Rounded MT Bold" panose="020F0704030504030204" pitchFamily="34" charset="0"/>
              </a:rPr>
              <a:t>Lessons in Number Theory</a:t>
            </a:r>
            <a:endParaRPr lang="en" b="1" dirty="0">
              <a:latin typeface="Arial Rounded MT Bold" panose="020F0704030504030204" pitchFamily="34" charset="0"/>
            </a:endParaRPr>
          </a:p>
          <a:p>
            <a:pPr marL="914400" lvl="1" indent="-228600" rtl="0">
              <a:lnSpc>
                <a:spcPct val="100000"/>
              </a:lnSpc>
              <a:spcBef>
                <a:spcPts val="0"/>
              </a:spcBef>
            </a:pPr>
            <a:r>
              <a:rPr lang="en" b="1" dirty="0">
                <a:latin typeface="Arial Rounded MT Bold" panose="020F0704030504030204" pitchFamily="34" charset="0"/>
              </a:rPr>
              <a:t>Challenge:  Design a secure method to send a message to another party</a:t>
            </a:r>
            <a:r>
              <a:rPr lang="en" b="1" dirty="0" smtClean="0">
                <a:latin typeface="Arial Rounded MT Bold" panose="020F0704030504030204" pitchFamily="34" charset="0"/>
              </a:rPr>
              <a:t>.</a:t>
            </a:r>
            <a:endParaRPr lang="en" b="1" dirty="0">
              <a:latin typeface="Arial Rounded MT Bold" panose="020F0704030504030204" pitchFamily="34" charset="0"/>
            </a:endParaRPr>
          </a:p>
        </p:txBody>
      </p:sp>
      <p:pic>
        <p:nvPicPr>
          <p:cNvPr id="3" name="Picture 2"/>
          <p:cNvPicPr>
            <a:picLocks noChangeAspect="1"/>
          </p:cNvPicPr>
          <p:nvPr/>
        </p:nvPicPr>
        <p:blipFill>
          <a:blip r:embed="rId3"/>
          <a:stretch>
            <a:fillRect/>
          </a:stretch>
        </p:blipFill>
        <p:spPr>
          <a:xfrm>
            <a:off x="2560319" y="2701329"/>
            <a:ext cx="2771336" cy="2142168"/>
          </a:xfrm>
          <a:prstGeom prst="rect">
            <a:avLst/>
          </a:prstGeom>
          <a:effectLst>
            <a:softEdge rad="127000"/>
          </a:effectLst>
        </p:spPr>
      </p:pic>
    </p:spTree>
  </p:cSld>
  <p:clrMapOvr>
    <a:masterClrMapping/>
  </p:clrMapOvr>
  <p:transition spd="med">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Research Training Received</a:t>
            </a:r>
            <a:endParaRPr lang="en-US" dirty="0"/>
          </a:p>
        </p:txBody>
      </p:sp>
      <p:sp>
        <p:nvSpPr>
          <p:cNvPr id="3" name="Text Placeholder 2"/>
          <p:cNvSpPr>
            <a:spLocks noGrp="1"/>
          </p:cNvSpPr>
          <p:nvPr>
            <p:ph type="body" idx="1"/>
          </p:nvPr>
        </p:nvSpPr>
        <p:spPr>
          <a:xfrm>
            <a:off x="217275" y="1145724"/>
            <a:ext cx="8520600" cy="3416400"/>
          </a:xfrm>
        </p:spPr>
        <p:txBody>
          <a:bodyPr/>
          <a:lstStyle/>
          <a:p>
            <a:pPr marL="457200" lvl="0" indent="-228600">
              <a:lnSpc>
                <a:spcPct val="100000"/>
              </a:lnSpc>
            </a:pPr>
            <a:r>
              <a:rPr lang="en" b="1" dirty="0">
                <a:latin typeface="Arial Rounded MT Bold" panose="020F0704030504030204" pitchFamily="34" charset="0"/>
              </a:rPr>
              <a:t>Learning Python</a:t>
            </a:r>
          </a:p>
          <a:p>
            <a:pPr marL="914400" lvl="1" indent="-228600">
              <a:lnSpc>
                <a:spcPct val="100000"/>
              </a:lnSpc>
            </a:pPr>
            <a:r>
              <a:rPr lang="en" b="1" dirty="0" smtClean="0">
                <a:latin typeface="Arial Rounded MT Bold" panose="020F0704030504030204" pitchFamily="34" charset="0"/>
              </a:rPr>
              <a:t>Writing code</a:t>
            </a:r>
            <a:endParaRPr lang="en" b="1" dirty="0">
              <a:latin typeface="Arial Rounded MT Bold" panose="020F0704030504030204" pitchFamily="34" charset="0"/>
            </a:endParaRPr>
          </a:p>
          <a:p>
            <a:pPr marL="914400" lvl="1" indent="-228600">
              <a:lnSpc>
                <a:spcPct val="100000"/>
              </a:lnSpc>
            </a:pPr>
            <a:r>
              <a:rPr lang="en" b="1" dirty="0">
                <a:latin typeface="Arial Rounded MT Bold" panose="020F0704030504030204" pitchFamily="34" charset="0"/>
              </a:rPr>
              <a:t>Error Messages and </a:t>
            </a:r>
            <a:r>
              <a:rPr lang="en" b="1" dirty="0" smtClean="0">
                <a:latin typeface="Arial Rounded MT Bold" panose="020F0704030504030204" pitchFamily="34" charset="0"/>
              </a:rPr>
              <a:t>Exceptions</a:t>
            </a:r>
          </a:p>
          <a:p>
            <a:pPr marL="457200" indent="-228600">
              <a:lnSpc>
                <a:spcPct val="100000"/>
              </a:lnSpc>
            </a:pPr>
            <a:r>
              <a:rPr lang="en" b="1" dirty="0" smtClean="0">
                <a:latin typeface="Arial Rounded MT Bold" panose="020F0704030504030204" pitchFamily="34" charset="0"/>
              </a:rPr>
              <a:t>Handshake Protocol Vulnerabilities</a:t>
            </a:r>
          </a:p>
          <a:p>
            <a:pPr marL="914400" lvl="1" indent="-228600">
              <a:lnSpc>
                <a:spcPct val="100000"/>
              </a:lnSpc>
            </a:pPr>
            <a:r>
              <a:rPr lang="en" b="1" dirty="0" smtClean="0">
                <a:latin typeface="Arial Rounded MT Bold" panose="020F0704030504030204" pitchFamily="34" charset="0"/>
              </a:rPr>
              <a:t>Single Handshake</a:t>
            </a:r>
          </a:p>
          <a:p>
            <a:pPr marL="914400" lvl="1" indent="-228600">
              <a:lnSpc>
                <a:spcPct val="100000"/>
              </a:lnSpc>
            </a:pPr>
            <a:r>
              <a:rPr lang="en" b="1" dirty="0" smtClean="0">
                <a:latin typeface="Arial Rounded MT Bold" panose="020F0704030504030204" pitchFamily="34" charset="0"/>
              </a:rPr>
              <a:t>Mutual Authentication</a:t>
            </a:r>
          </a:p>
          <a:p>
            <a:pPr marL="914400" lvl="1" indent="-228600">
              <a:lnSpc>
                <a:spcPct val="100000"/>
              </a:lnSpc>
            </a:pPr>
            <a:r>
              <a:rPr lang="en" b="1" dirty="0" smtClean="0">
                <a:latin typeface="Arial Rounded MT Bold" panose="020F0704030504030204" pitchFamily="34" charset="0"/>
              </a:rPr>
              <a:t>Diffie-Hellman Exchange</a:t>
            </a:r>
          </a:p>
          <a:p>
            <a:pPr marL="914400" lvl="1" indent="-228600">
              <a:lnSpc>
                <a:spcPct val="100000"/>
              </a:lnSpc>
            </a:pPr>
            <a:r>
              <a:rPr lang="en" b="1" dirty="0" smtClean="0">
                <a:latin typeface="Arial Rounded MT Bold" panose="020F0704030504030204" pitchFamily="34" charset="0"/>
              </a:rPr>
              <a:t>Timestamp</a:t>
            </a:r>
          </a:p>
          <a:p>
            <a:pPr marL="914400" lvl="1" indent="-228600">
              <a:lnSpc>
                <a:spcPct val="100000"/>
              </a:lnSpc>
            </a:pPr>
            <a:endParaRPr lang="en" b="1" dirty="0">
              <a:latin typeface="Arial Rounded MT Bold" panose="020F0704030504030204" pitchFamily="34" charset="0"/>
            </a:endParaRPr>
          </a:p>
          <a:p>
            <a:endParaRPr lang="en-US" dirty="0"/>
          </a:p>
        </p:txBody>
      </p:sp>
      <p:pic>
        <p:nvPicPr>
          <p:cNvPr id="5" name="Shape 100"/>
          <p:cNvPicPr preferRelativeResize="0"/>
          <p:nvPr/>
        </p:nvPicPr>
        <p:blipFill rotWithShape="1">
          <a:blip r:embed="rId2">
            <a:alphaModFix/>
          </a:blip>
          <a:srcRect l="12763" t="17958" r="5262" b="13758"/>
          <a:stretch/>
        </p:blipFill>
        <p:spPr>
          <a:xfrm>
            <a:off x="5310458" y="1903932"/>
            <a:ext cx="3143979" cy="1899984"/>
          </a:xfrm>
          <a:prstGeom prst="rect">
            <a:avLst/>
          </a:prstGeom>
          <a:noFill/>
          <a:ln>
            <a:noFill/>
          </a:ln>
        </p:spPr>
      </p:pic>
    </p:spTree>
    <p:extLst>
      <p:ext uri="{BB962C8B-B14F-4D97-AF65-F5344CB8AC3E}">
        <p14:creationId xmlns:p14="http://schemas.microsoft.com/office/powerpoint/2010/main" val="3576633667"/>
      </p:ext>
    </p:extLst>
  </p:cSld>
  <p:clrMapOvr>
    <a:masterClrMapping/>
  </p:clrMapOvr>
  <p:transition spd="med">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217275" y="265850"/>
            <a:ext cx="8520600" cy="572700"/>
          </a:xfrm>
          <a:prstGeom prst="rect">
            <a:avLst/>
          </a:prstGeom>
        </p:spPr>
        <p:txBody>
          <a:bodyPr lIns="91425" tIns="91425" rIns="91425" bIns="91425" anchor="t" anchorCtr="0">
            <a:noAutofit/>
          </a:bodyPr>
          <a:lstStyle/>
          <a:p>
            <a:pPr lvl="0">
              <a:spcBef>
                <a:spcPts val="0"/>
              </a:spcBef>
              <a:buNone/>
            </a:pPr>
            <a:r>
              <a:rPr lang="en" dirty="0"/>
              <a:t>Computer </a:t>
            </a:r>
            <a:r>
              <a:rPr lang="en" dirty="0" smtClean="0"/>
              <a:t>Programming</a:t>
            </a:r>
            <a:endParaRPr lang="en" dirty="0"/>
          </a:p>
        </p:txBody>
      </p:sp>
      <p:sp>
        <p:nvSpPr>
          <p:cNvPr id="137" name="Shape 137"/>
          <p:cNvSpPr txBox="1">
            <a:spLocks noGrp="1"/>
          </p:cNvSpPr>
          <p:nvPr>
            <p:ph type="body" idx="1"/>
          </p:nvPr>
        </p:nvSpPr>
        <p:spPr>
          <a:xfrm>
            <a:off x="217275" y="973299"/>
            <a:ext cx="7709100" cy="3678529"/>
          </a:xfrm>
          <a:prstGeom prst="rect">
            <a:avLst/>
          </a:prstGeom>
        </p:spPr>
        <p:txBody>
          <a:bodyPr lIns="91425" tIns="91425" rIns="91425" bIns="91425" anchor="t" anchorCtr="0">
            <a:noAutofit/>
          </a:bodyPr>
          <a:lstStyle/>
          <a:p>
            <a:pPr marL="457200" lvl="0" indent="-228600" rtl="0">
              <a:lnSpc>
                <a:spcPct val="100000"/>
              </a:lnSpc>
              <a:spcBef>
                <a:spcPts val="0"/>
              </a:spcBef>
            </a:pPr>
            <a:r>
              <a:rPr lang="en" b="1" dirty="0">
                <a:latin typeface="Arial Rounded MT Bold" panose="020F0704030504030204" pitchFamily="34" charset="0"/>
              </a:rPr>
              <a:t>Vulnerabilities have increased due to unsafe </a:t>
            </a:r>
            <a:r>
              <a:rPr lang="en" b="1" dirty="0" smtClean="0">
                <a:latin typeface="Arial Rounded MT Bold" panose="020F0704030504030204" pitchFamily="34" charset="0"/>
              </a:rPr>
              <a:t>coding</a:t>
            </a:r>
          </a:p>
          <a:p>
            <a:pPr marL="457200" indent="-228600">
              <a:lnSpc>
                <a:spcPct val="100000"/>
              </a:lnSpc>
            </a:pPr>
            <a:r>
              <a:rPr lang="en" b="1" dirty="0">
                <a:latin typeface="Arial Rounded MT Bold" panose="020F0704030504030204" pitchFamily="34" charset="0"/>
              </a:rPr>
              <a:t>V</a:t>
            </a:r>
            <a:r>
              <a:rPr lang="en" b="1" dirty="0" smtClean="0">
                <a:latin typeface="Arial Rounded MT Bold" panose="020F0704030504030204" pitchFamily="34" charset="0"/>
              </a:rPr>
              <a:t>ulnerabilities used to acquire/control information</a:t>
            </a:r>
            <a:endParaRPr lang="en" b="1" dirty="0">
              <a:latin typeface="Arial Rounded MT Bold" panose="020F0704030504030204" pitchFamily="34" charset="0"/>
            </a:endParaRPr>
          </a:p>
          <a:p>
            <a:pPr marL="914400" lvl="1" indent="-228600" rtl="0">
              <a:lnSpc>
                <a:spcPct val="100000"/>
              </a:lnSpc>
              <a:spcBef>
                <a:spcPts val="0"/>
              </a:spcBef>
            </a:pPr>
            <a:r>
              <a:rPr lang="en" b="1" dirty="0">
                <a:latin typeface="Arial Rounded MT Bold" panose="020F0704030504030204" pitchFamily="34" charset="0"/>
              </a:rPr>
              <a:t>Jeep Example</a:t>
            </a:r>
          </a:p>
          <a:p>
            <a:pPr marL="914400" lvl="1" indent="-228600" rtl="0">
              <a:lnSpc>
                <a:spcPct val="100000"/>
              </a:lnSpc>
              <a:spcBef>
                <a:spcPts val="0"/>
              </a:spcBef>
            </a:pPr>
            <a:r>
              <a:rPr lang="en" b="1" dirty="0">
                <a:latin typeface="Arial Rounded MT Bold" panose="020F0704030504030204" pitchFamily="34" charset="0"/>
              </a:rPr>
              <a:t>Heartbleed</a:t>
            </a:r>
          </a:p>
          <a:p>
            <a:pPr marL="1371600" lvl="2" indent="-228600" rtl="0">
              <a:lnSpc>
                <a:spcPct val="100000"/>
              </a:lnSpc>
              <a:spcBef>
                <a:spcPts val="0"/>
              </a:spcBef>
            </a:pPr>
            <a:r>
              <a:rPr lang="en" b="1" dirty="0">
                <a:latin typeface="Arial Rounded MT Bold" panose="020F0704030504030204" pitchFamily="34" charset="0"/>
              </a:rPr>
              <a:t> </a:t>
            </a:r>
          </a:p>
          <a:p>
            <a:pPr marL="457200" indent="-228600">
              <a:lnSpc>
                <a:spcPct val="100000"/>
              </a:lnSpc>
            </a:pPr>
            <a:r>
              <a:rPr lang="en" b="1" dirty="0" smtClean="0">
                <a:latin typeface="Arial Rounded MT Bold" panose="020F0704030504030204" pitchFamily="34" charset="0"/>
              </a:rPr>
              <a:t>Cyberattacks used offensively</a:t>
            </a:r>
          </a:p>
          <a:p>
            <a:pPr marL="914400" lvl="1" indent="-228600" rtl="0">
              <a:lnSpc>
                <a:spcPct val="100000"/>
              </a:lnSpc>
              <a:spcBef>
                <a:spcPts val="0"/>
              </a:spcBef>
            </a:pPr>
            <a:r>
              <a:rPr lang="en" b="1" dirty="0" smtClean="0">
                <a:latin typeface="Arial Rounded MT Bold" panose="020F0704030504030204" pitchFamily="34" charset="0"/>
              </a:rPr>
              <a:t>Stuxnet</a:t>
            </a:r>
          </a:p>
          <a:p>
            <a:pPr marL="914400" lvl="1" indent="-228600" rtl="0">
              <a:lnSpc>
                <a:spcPct val="100000"/>
              </a:lnSpc>
              <a:spcBef>
                <a:spcPts val="0"/>
              </a:spcBef>
            </a:pPr>
            <a:r>
              <a:rPr lang="en" b="1" dirty="0">
                <a:latin typeface="Arial Rounded MT Bold" panose="020F0704030504030204" pitchFamily="34" charset="0"/>
              </a:rPr>
              <a:t> </a:t>
            </a:r>
            <a:r>
              <a:rPr lang="en" b="1" dirty="0" smtClean="0">
                <a:latin typeface="Arial Rounded MT Bold" panose="020F0704030504030204" pitchFamily="34" charset="0"/>
              </a:rPr>
              <a:t>Russian Pipeline</a:t>
            </a:r>
            <a:endParaRPr lang="en" b="1" dirty="0">
              <a:latin typeface="Arial Rounded MT Bold" panose="020F0704030504030204" pitchFamily="34" charset="0"/>
            </a:endParaRPr>
          </a:p>
          <a:p>
            <a:pPr marR="0" lvl="0" algn="l" rtl="0">
              <a:lnSpc>
                <a:spcPct val="150000"/>
              </a:lnSpc>
              <a:spcBef>
                <a:spcPts val="0"/>
              </a:spcBef>
              <a:spcAft>
                <a:spcPts val="1600"/>
              </a:spcAft>
              <a:buNone/>
            </a:pPr>
            <a:endParaRPr dirty="0"/>
          </a:p>
        </p:txBody>
      </p:sp>
      <p:pic>
        <p:nvPicPr>
          <p:cNvPr id="138" name="Shape 138"/>
          <p:cNvPicPr preferRelativeResize="0"/>
          <p:nvPr/>
        </p:nvPicPr>
        <p:blipFill>
          <a:blip r:embed="rId3">
            <a:alphaModFix/>
          </a:blip>
          <a:stretch>
            <a:fillRect/>
          </a:stretch>
        </p:blipFill>
        <p:spPr>
          <a:xfrm>
            <a:off x="7115975" y="1692495"/>
            <a:ext cx="1411825" cy="1687774"/>
          </a:xfrm>
          <a:prstGeom prst="rect">
            <a:avLst/>
          </a:prstGeom>
          <a:noFill/>
          <a:ln>
            <a:noFill/>
          </a:ln>
        </p:spPr>
      </p:pic>
      <p:pic>
        <p:nvPicPr>
          <p:cNvPr id="139" name="Shape 139"/>
          <p:cNvPicPr preferRelativeResize="0"/>
          <p:nvPr/>
        </p:nvPicPr>
        <p:blipFill>
          <a:blip r:embed="rId4">
            <a:alphaModFix/>
          </a:blip>
          <a:stretch>
            <a:fillRect/>
          </a:stretch>
        </p:blipFill>
        <p:spPr>
          <a:xfrm>
            <a:off x="7097571" y="457924"/>
            <a:ext cx="1448648" cy="1167900"/>
          </a:xfrm>
          <a:prstGeom prst="rect">
            <a:avLst/>
          </a:prstGeom>
          <a:noFill/>
          <a:ln>
            <a:noFill/>
          </a:ln>
        </p:spPr>
      </p:pic>
      <p:pic>
        <p:nvPicPr>
          <p:cNvPr id="140" name="Shape 140"/>
          <p:cNvPicPr preferRelativeResize="0"/>
          <p:nvPr/>
        </p:nvPicPr>
        <p:blipFill>
          <a:blip r:embed="rId5">
            <a:alphaModFix/>
          </a:blip>
          <a:stretch>
            <a:fillRect/>
          </a:stretch>
        </p:blipFill>
        <p:spPr>
          <a:xfrm>
            <a:off x="1768546" y="2892362"/>
            <a:ext cx="5329025" cy="230799"/>
          </a:xfrm>
          <a:prstGeom prst="rect">
            <a:avLst/>
          </a:prstGeom>
          <a:noFill/>
          <a:ln>
            <a:noFill/>
          </a:ln>
        </p:spPr>
      </p:pic>
    </p:spTree>
  </p:cSld>
  <p:clrMapOvr>
    <a:masterClrMapping/>
  </p:clrMapOvr>
  <p:transition spd="med">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Unit Topics</a:t>
            </a:r>
            <a:endParaRPr lang="en-US" dirty="0"/>
          </a:p>
        </p:txBody>
      </p:sp>
      <p:sp>
        <p:nvSpPr>
          <p:cNvPr id="3" name="Text Placeholder 2"/>
          <p:cNvSpPr>
            <a:spLocks noGrp="1"/>
          </p:cNvSpPr>
          <p:nvPr>
            <p:ph type="body" idx="1"/>
          </p:nvPr>
        </p:nvSpPr>
        <p:spPr>
          <a:xfrm>
            <a:off x="217275" y="1067641"/>
            <a:ext cx="8520600" cy="3416400"/>
          </a:xfrm>
        </p:spPr>
        <p:txBody>
          <a:bodyPr/>
          <a:lstStyle/>
          <a:p>
            <a:pPr marL="457200" lvl="0" indent="-228600">
              <a:lnSpc>
                <a:spcPct val="100000"/>
              </a:lnSpc>
            </a:pPr>
            <a:r>
              <a:rPr lang="en" b="1" dirty="0">
                <a:latin typeface="Arial Rounded MT Bold" panose="020F0704030504030204" pitchFamily="34" charset="0"/>
              </a:rPr>
              <a:t>Safety - Programming and Vulnerabilities</a:t>
            </a:r>
          </a:p>
          <a:p>
            <a:pPr marL="914400" lvl="1" indent="-228600">
              <a:lnSpc>
                <a:spcPct val="100000"/>
              </a:lnSpc>
            </a:pPr>
            <a:r>
              <a:rPr lang="en" b="1" dirty="0" smtClean="0">
                <a:latin typeface="Arial Rounded MT Bold" panose="020F0704030504030204" pitchFamily="34" charset="0"/>
              </a:rPr>
              <a:t>Importance of Cybersecurity</a:t>
            </a:r>
          </a:p>
          <a:p>
            <a:pPr marL="914400" lvl="1" indent="-228600">
              <a:lnSpc>
                <a:spcPct val="100000"/>
              </a:lnSpc>
            </a:pPr>
            <a:r>
              <a:rPr lang="en" b="1" dirty="0" smtClean="0">
                <a:latin typeface="Arial Rounded MT Bold" panose="020F0704030504030204" pitchFamily="34" charset="0"/>
              </a:rPr>
              <a:t>Research Applications, Career Awareness, Societal Impacts</a:t>
            </a:r>
          </a:p>
          <a:p>
            <a:pPr marL="914400" lvl="1" indent="-228600">
              <a:lnSpc>
                <a:spcPct val="100000"/>
              </a:lnSpc>
            </a:pPr>
            <a:r>
              <a:rPr lang="en" b="1" dirty="0" smtClean="0">
                <a:latin typeface="Arial Rounded MT Bold" panose="020F0704030504030204" pitchFamily="34" charset="0"/>
              </a:rPr>
              <a:t>Challenge</a:t>
            </a:r>
            <a:r>
              <a:rPr lang="en" b="1" dirty="0">
                <a:latin typeface="Arial Rounded MT Bold" panose="020F0704030504030204" pitchFamily="34" charset="0"/>
              </a:rPr>
              <a:t>: </a:t>
            </a:r>
            <a:r>
              <a:rPr lang="en" b="1" dirty="0" smtClean="0">
                <a:latin typeface="Arial Rounded MT Bold" panose="020F0704030504030204" pitchFamily="34" charset="0"/>
              </a:rPr>
              <a:t>Adapt a </a:t>
            </a:r>
            <a:r>
              <a:rPr lang="en" b="1" dirty="0">
                <a:latin typeface="Arial Rounded MT Bold" panose="020F0704030504030204" pitchFamily="34" charset="0"/>
              </a:rPr>
              <a:t>client messaging program that is impervious to attacks</a:t>
            </a:r>
            <a:r>
              <a:rPr lang="en" b="1" dirty="0" smtClean="0">
                <a:latin typeface="Arial Rounded MT Bold" panose="020F0704030504030204" pitchFamily="34" charset="0"/>
              </a:rPr>
              <a:t>.</a:t>
            </a:r>
          </a:p>
          <a:p>
            <a:pPr marL="1371600" lvl="2" indent="-228600">
              <a:lnSpc>
                <a:spcPct val="100000"/>
              </a:lnSpc>
            </a:pPr>
            <a:r>
              <a:rPr lang="en" b="1" dirty="0" smtClean="0">
                <a:latin typeface="Arial Rounded MT Bold" panose="020F0704030504030204" pitchFamily="34" charset="0"/>
              </a:rPr>
              <a:t>“Game of Codes”</a:t>
            </a:r>
            <a:endParaRPr lang="en" b="1" dirty="0">
              <a:latin typeface="Arial Rounded MT Bold" panose="020F0704030504030204" pitchFamily="34" charset="0"/>
            </a:endParaRPr>
          </a:p>
          <a:p>
            <a:endParaRPr lang="en-US" dirty="0"/>
          </a:p>
        </p:txBody>
      </p:sp>
      <p:pic>
        <p:nvPicPr>
          <p:cNvPr id="8" name="Picture 7"/>
          <p:cNvPicPr>
            <a:picLocks noChangeAspect="1"/>
          </p:cNvPicPr>
          <p:nvPr/>
        </p:nvPicPr>
        <p:blipFill rotWithShape="1">
          <a:blip r:embed="rId2"/>
          <a:srcRect r="75244"/>
          <a:stretch/>
        </p:blipFill>
        <p:spPr>
          <a:xfrm>
            <a:off x="1586526" y="3307351"/>
            <a:ext cx="1409701" cy="1435288"/>
          </a:xfrm>
          <a:prstGeom prst="rect">
            <a:avLst/>
          </a:prstGeom>
        </p:spPr>
      </p:pic>
      <p:pic>
        <p:nvPicPr>
          <p:cNvPr id="9" name="Picture 8"/>
          <p:cNvPicPr>
            <a:picLocks noChangeAspect="1"/>
          </p:cNvPicPr>
          <p:nvPr/>
        </p:nvPicPr>
        <p:blipFill rotWithShape="1">
          <a:blip r:embed="rId2"/>
          <a:srcRect l="50185" r="24066"/>
          <a:stretch/>
        </p:blipFill>
        <p:spPr>
          <a:xfrm>
            <a:off x="3048911" y="3307351"/>
            <a:ext cx="1436078" cy="1405781"/>
          </a:xfrm>
          <a:prstGeom prst="rect">
            <a:avLst/>
          </a:prstGeom>
        </p:spPr>
      </p:pic>
      <p:pic>
        <p:nvPicPr>
          <p:cNvPr id="10" name="Picture 9"/>
          <p:cNvPicPr>
            <a:picLocks noChangeAspect="1"/>
          </p:cNvPicPr>
          <p:nvPr/>
        </p:nvPicPr>
        <p:blipFill rotWithShape="1">
          <a:blip r:embed="rId2"/>
          <a:srcRect l="25249" r="49150"/>
          <a:stretch/>
        </p:blipFill>
        <p:spPr>
          <a:xfrm>
            <a:off x="5956344" y="3277844"/>
            <a:ext cx="1457864" cy="1435288"/>
          </a:xfrm>
          <a:prstGeom prst="rect">
            <a:avLst/>
          </a:prstGeom>
        </p:spPr>
      </p:pic>
      <p:pic>
        <p:nvPicPr>
          <p:cNvPr id="11" name="Picture 10"/>
          <p:cNvPicPr>
            <a:picLocks noChangeAspect="1"/>
          </p:cNvPicPr>
          <p:nvPr/>
        </p:nvPicPr>
        <p:blipFill rotWithShape="1">
          <a:blip r:embed="rId2"/>
          <a:srcRect l="75508"/>
          <a:stretch/>
        </p:blipFill>
        <p:spPr>
          <a:xfrm>
            <a:off x="4537673" y="3307351"/>
            <a:ext cx="1365987" cy="1405781"/>
          </a:xfrm>
          <a:prstGeom prst="rect">
            <a:avLst/>
          </a:prstGeom>
        </p:spPr>
      </p:pic>
    </p:spTree>
    <p:extLst>
      <p:ext uri="{BB962C8B-B14F-4D97-AF65-F5344CB8AC3E}">
        <p14:creationId xmlns:p14="http://schemas.microsoft.com/office/powerpoint/2010/main" val="2788210404"/>
      </p:ext>
    </p:extLst>
  </p:cSld>
  <p:clrMapOvr>
    <a:masterClrMapping/>
  </p:clrMapOvr>
  <p:transition spd="med">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217275" y="265850"/>
            <a:ext cx="8520600" cy="572700"/>
          </a:xfrm>
          <a:prstGeom prst="rect">
            <a:avLst/>
          </a:prstGeom>
        </p:spPr>
        <p:txBody>
          <a:bodyPr lIns="91425" tIns="91425" rIns="91425" bIns="91425" anchor="t" anchorCtr="0">
            <a:noAutofit/>
          </a:bodyPr>
          <a:lstStyle/>
          <a:p>
            <a:pPr lvl="0">
              <a:spcBef>
                <a:spcPts val="0"/>
              </a:spcBef>
              <a:buNone/>
            </a:pPr>
            <a:r>
              <a:rPr lang="en" dirty="0"/>
              <a:t>Program Development</a:t>
            </a:r>
          </a:p>
        </p:txBody>
      </p:sp>
      <p:sp>
        <p:nvSpPr>
          <p:cNvPr id="156" name="Shape 156"/>
          <p:cNvSpPr txBox="1">
            <a:spLocks noGrp="1"/>
          </p:cNvSpPr>
          <p:nvPr>
            <p:ph type="body" idx="1"/>
          </p:nvPr>
        </p:nvSpPr>
        <p:spPr>
          <a:xfrm>
            <a:off x="217275" y="973300"/>
            <a:ext cx="8520600" cy="3416400"/>
          </a:xfrm>
          <a:prstGeom prst="rect">
            <a:avLst/>
          </a:prstGeom>
        </p:spPr>
        <p:txBody>
          <a:bodyPr lIns="91425" tIns="91425" rIns="91425" bIns="91425" anchor="t" anchorCtr="0">
            <a:noAutofit/>
          </a:bodyPr>
          <a:lstStyle/>
          <a:p>
            <a:pPr marL="457200" lvl="0" indent="-228600" rtl="0">
              <a:lnSpc>
                <a:spcPct val="100000"/>
              </a:lnSpc>
              <a:spcBef>
                <a:spcPts val="0"/>
              </a:spcBef>
            </a:pPr>
            <a:r>
              <a:rPr lang="en" b="1" dirty="0">
                <a:latin typeface="Arial Rounded MT Bold" panose="020F0704030504030204" pitchFamily="34" charset="0"/>
              </a:rPr>
              <a:t>Programmers write and rewrite codes</a:t>
            </a:r>
          </a:p>
          <a:p>
            <a:pPr marL="457200" lvl="0" indent="-228600" rtl="0">
              <a:lnSpc>
                <a:spcPct val="100000"/>
              </a:lnSpc>
              <a:spcBef>
                <a:spcPts val="0"/>
              </a:spcBef>
            </a:pPr>
            <a:r>
              <a:rPr lang="en" b="1" dirty="0">
                <a:latin typeface="Arial Rounded MT Bold" panose="020F0704030504030204" pitchFamily="34" charset="0"/>
              </a:rPr>
              <a:t>Necessity of having colleagues test codes</a:t>
            </a:r>
          </a:p>
          <a:p>
            <a:pPr marL="457200" lvl="0" indent="-228600" rtl="0">
              <a:lnSpc>
                <a:spcPct val="100000"/>
              </a:lnSpc>
              <a:spcBef>
                <a:spcPts val="0"/>
              </a:spcBef>
            </a:pPr>
            <a:r>
              <a:rPr lang="en" b="1" dirty="0">
                <a:latin typeface="Arial Rounded MT Bold" panose="020F0704030504030204" pitchFamily="34" charset="0"/>
              </a:rPr>
              <a:t>Possibility of “un-hackable” code needs iterations</a:t>
            </a:r>
          </a:p>
          <a:p>
            <a:pPr lvl="0">
              <a:spcBef>
                <a:spcPts val="0"/>
              </a:spcBef>
              <a:buNone/>
            </a:pPr>
            <a:endParaRPr dirty="0"/>
          </a:p>
        </p:txBody>
      </p:sp>
      <p:pic>
        <p:nvPicPr>
          <p:cNvPr id="157" name="Shape 157"/>
          <p:cNvPicPr preferRelativeResize="0"/>
          <p:nvPr/>
        </p:nvPicPr>
        <p:blipFill>
          <a:blip r:embed="rId3">
            <a:alphaModFix/>
          </a:blip>
          <a:stretch>
            <a:fillRect/>
          </a:stretch>
        </p:blipFill>
        <p:spPr>
          <a:xfrm>
            <a:off x="2370879" y="2601251"/>
            <a:ext cx="3979066" cy="2262474"/>
          </a:xfrm>
          <a:prstGeom prst="rect">
            <a:avLst/>
          </a:prstGeom>
          <a:noFill/>
          <a:ln>
            <a:noFill/>
          </a:ln>
        </p:spPr>
      </p:pic>
    </p:spTree>
  </p:cSld>
  <p:clrMapOvr>
    <a:masterClrMapping/>
  </p:clrMapOvr>
  <p:transition spd="med">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01919" y="3492948"/>
            <a:ext cx="2433197" cy="1708200"/>
          </a:xfrm>
        </p:spPr>
        <p:txBody>
          <a:bodyPr/>
          <a:lstStyle/>
          <a:p>
            <a:pPr lvl="1" algn="ctr">
              <a:buNone/>
            </a:pPr>
            <a:r>
              <a:rPr lang="en-US" dirty="0" smtClean="0">
                <a:solidFill>
                  <a:schemeClr val="bg1"/>
                </a:solidFill>
              </a:rPr>
              <a:t>RET is funded by the National Science Foundation, grant #EEC-1404766</a:t>
            </a:r>
            <a:endParaRPr lang="en-US" dirty="0">
              <a:solidFill>
                <a:schemeClr val="bg1"/>
              </a:solidFill>
            </a:endParaRPr>
          </a:p>
        </p:txBody>
      </p:sp>
      <p:pic>
        <p:nvPicPr>
          <p:cNvPr id="4" name="Shape 57"/>
          <p:cNvPicPr preferRelativeResize="0"/>
          <p:nvPr/>
        </p:nvPicPr>
        <p:blipFill>
          <a:blip r:embed="rId3">
            <a:alphaModFix/>
          </a:blip>
          <a:stretch>
            <a:fillRect/>
          </a:stretch>
        </p:blipFill>
        <p:spPr>
          <a:xfrm>
            <a:off x="1801918" y="1283552"/>
            <a:ext cx="2433197" cy="2284845"/>
          </a:xfrm>
          <a:prstGeom prst="rect">
            <a:avLst/>
          </a:prstGeom>
          <a:noFill/>
          <a:ln>
            <a:noFill/>
          </a:ln>
        </p:spPr>
      </p:pic>
      <p:pic>
        <p:nvPicPr>
          <p:cNvPr id="5" name="Shape 60"/>
          <p:cNvPicPr preferRelativeResize="0"/>
          <p:nvPr/>
        </p:nvPicPr>
        <p:blipFill>
          <a:blip r:embed="rId4">
            <a:alphaModFix/>
          </a:blip>
          <a:stretch>
            <a:fillRect/>
          </a:stretch>
        </p:blipFill>
        <p:spPr>
          <a:xfrm>
            <a:off x="4951373" y="1283552"/>
            <a:ext cx="2433197" cy="2284845"/>
          </a:xfrm>
          <a:prstGeom prst="rect">
            <a:avLst/>
          </a:prstGeom>
          <a:noFill/>
          <a:ln>
            <a:noFill/>
          </a:ln>
        </p:spPr>
      </p:pic>
    </p:spTree>
    <p:custDataLst>
      <p:tags r:id="rId1"/>
    </p:custDataLst>
    <p:extLst>
      <p:ext uri="{BB962C8B-B14F-4D97-AF65-F5344CB8AC3E}">
        <p14:creationId xmlns:p14="http://schemas.microsoft.com/office/powerpoint/2010/main" val="2557454292"/>
      </p:ext>
    </p:extLst>
  </p:cSld>
  <p:clrMapOvr>
    <a:masterClrMapping/>
  </p:clrMapOvr>
  <p:transition spd="med" advTm="10746">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217275" y="265850"/>
            <a:ext cx="8520600" cy="572700"/>
          </a:xfrm>
          <a:prstGeom prst="rect">
            <a:avLst/>
          </a:prstGeom>
        </p:spPr>
        <p:txBody>
          <a:bodyPr lIns="91425" tIns="91425" rIns="91425" bIns="91425" anchor="t" anchorCtr="0">
            <a:noAutofit/>
          </a:bodyPr>
          <a:lstStyle/>
          <a:p>
            <a:pPr lvl="0">
              <a:spcBef>
                <a:spcPts val="0"/>
              </a:spcBef>
              <a:buNone/>
            </a:pPr>
            <a:r>
              <a:rPr lang="en" dirty="0">
                <a:latin typeface="Syncopate"/>
                <a:ea typeface="Syncopate"/>
                <a:cs typeface="Syncopate"/>
                <a:sym typeface="Syncopate"/>
              </a:rPr>
              <a:t>Table of Contents</a:t>
            </a:r>
          </a:p>
        </p:txBody>
      </p:sp>
      <p:sp>
        <p:nvSpPr>
          <p:cNvPr id="66" name="Shape 66"/>
          <p:cNvSpPr txBox="1">
            <a:spLocks noGrp="1"/>
          </p:cNvSpPr>
          <p:nvPr>
            <p:ph type="body" idx="1"/>
          </p:nvPr>
        </p:nvSpPr>
        <p:spPr>
          <a:xfrm>
            <a:off x="217275" y="1213931"/>
            <a:ext cx="8520600" cy="3416400"/>
          </a:xfrm>
          <a:prstGeom prst="rect">
            <a:avLst/>
          </a:prstGeom>
        </p:spPr>
        <p:txBody>
          <a:bodyPr lIns="91425" tIns="91425" rIns="91425" bIns="91425" anchor="t" anchorCtr="0">
            <a:noAutofit/>
          </a:bodyPr>
          <a:lstStyle/>
          <a:p>
            <a:pPr marL="457200" lvl="0" indent="-228600" rtl="0">
              <a:lnSpc>
                <a:spcPct val="100000"/>
              </a:lnSpc>
              <a:spcBef>
                <a:spcPts val="0"/>
              </a:spcBef>
              <a:buClr>
                <a:srgbClr val="434343"/>
              </a:buClr>
            </a:pPr>
            <a:r>
              <a:rPr lang="en" b="1" dirty="0">
                <a:solidFill>
                  <a:srgbClr val="434343"/>
                </a:solidFill>
                <a:latin typeface="Arial Rounded MT Bold" panose="020F0704030504030204" pitchFamily="34" charset="0"/>
              </a:rPr>
              <a:t>Abstract &amp; Introduction</a:t>
            </a:r>
          </a:p>
          <a:p>
            <a:pPr marL="457200" lvl="0" indent="-228600">
              <a:lnSpc>
                <a:spcPct val="100000"/>
              </a:lnSpc>
              <a:spcBef>
                <a:spcPts val="0"/>
              </a:spcBef>
              <a:buClr>
                <a:srgbClr val="434343"/>
              </a:buClr>
            </a:pPr>
            <a:r>
              <a:rPr lang="en" b="1" dirty="0">
                <a:solidFill>
                  <a:srgbClr val="434343"/>
                </a:solidFill>
                <a:latin typeface="Arial Rounded MT Bold" panose="020F0704030504030204" pitchFamily="34" charset="0"/>
              </a:rPr>
              <a:t>Goals &amp; Objectives</a:t>
            </a:r>
          </a:p>
          <a:p>
            <a:pPr marL="457200" lvl="0" indent="-228600">
              <a:lnSpc>
                <a:spcPct val="100000"/>
              </a:lnSpc>
              <a:spcBef>
                <a:spcPts val="0"/>
              </a:spcBef>
              <a:buClr>
                <a:srgbClr val="434343"/>
              </a:buClr>
            </a:pPr>
            <a:r>
              <a:rPr lang="en" b="1" dirty="0">
                <a:solidFill>
                  <a:srgbClr val="434343"/>
                </a:solidFill>
                <a:latin typeface="Arial Rounded MT Bold" panose="020F0704030504030204" pitchFamily="34" charset="0"/>
              </a:rPr>
              <a:t>Unit Topics</a:t>
            </a:r>
          </a:p>
          <a:p>
            <a:pPr marL="914400" lvl="1" indent="-228600" rtl="0">
              <a:lnSpc>
                <a:spcPct val="100000"/>
              </a:lnSpc>
              <a:spcBef>
                <a:spcPts val="0"/>
              </a:spcBef>
              <a:buClr>
                <a:srgbClr val="434343"/>
              </a:buClr>
            </a:pPr>
            <a:r>
              <a:rPr lang="en" sz="1800" b="1" dirty="0">
                <a:latin typeface="Arial Rounded MT Bold" panose="020F0704030504030204" pitchFamily="34" charset="0"/>
              </a:rPr>
              <a:t>Security - Tools of Encryption</a:t>
            </a:r>
          </a:p>
          <a:p>
            <a:pPr marL="914400" lvl="1" indent="-228600">
              <a:lnSpc>
                <a:spcPct val="100000"/>
              </a:lnSpc>
              <a:spcBef>
                <a:spcPts val="0"/>
              </a:spcBef>
            </a:pPr>
            <a:r>
              <a:rPr lang="en" sz="1800" b="1" dirty="0">
                <a:latin typeface="Arial Rounded MT Bold" panose="020F0704030504030204" pitchFamily="34" charset="0"/>
              </a:rPr>
              <a:t>Safety - Implementing </a:t>
            </a:r>
            <a:r>
              <a:rPr lang="en" sz="1800" b="1" dirty="0" smtClean="0">
                <a:latin typeface="Arial Rounded MT Bold" panose="020F0704030504030204" pitchFamily="34" charset="0"/>
              </a:rPr>
              <a:t>Tools</a:t>
            </a:r>
            <a:endParaRPr lang="en" sz="1800" b="1" dirty="0">
              <a:latin typeface="Arial Rounded MT Bold" panose="020F0704030504030204" pitchFamily="34" charset="0"/>
            </a:endParaRPr>
          </a:p>
        </p:txBody>
      </p:sp>
      <p:pic>
        <p:nvPicPr>
          <p:cNvPr id="1026" name="Picture 2" descr="https://first-american.net/media/1920/cybersecurity_5739812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241" y="1461654"/>
            <a:ext cx="2993869" cy="20591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217275" y="294878"/>
            <a:ext cx="8520600" cy="572700"/>
          </a:xfrm>
          <a:prstGeom prst="rect">
            <a:avLst/>
          </a:prstGeom>
        </p:spPr>
        <p:txBody>
          <a:bodyPr lIns="91425" tIns="91425" rIns="91425" bIns="91425" anchor="t" anchorCtr="0">
            <a:noAutofit/>
          </a:bodyPr>
          <a:lstStyle/>
          <a:p>
            <a:pPr lvl="0">
              <a:spcBef>
                <a:spcPts val="0"/>
              </a:spcBef>
              <a:buNone/>
            </a:pPr>
            <a:r>
              <a:rPr lang="en" dirty="0">
                <a:latin typeface="Syncopate"/>
                <a:ea typeface="Syncopate"/>
                <a:cs typeface="Syncopate"/>
                <a:sym typeface="Syncopate"/>
              </a:rPr>
              <a:t>Abstract</a:t>
            </a:r>
          </a:p>
        </p:txBody>
      </p:sp>
      <p:sp>
        <p:nvSpPr>
          <p:cNvPr id="73" name="Shape 73"/>
          <p:cNvSpPr txBox="1">
            <a:spLocks noGrp="1"/>
          </p:cNvSpPr>
          <p:nvPr>
            <p:ph type="body" idx="1"/>
          </p:nvPr>
        </p:nvSpPr>
        <p:spPr>
          <a:xfrm>
            <a:off x="217275" y="973299"/>
            <a:ext cx="8520600" cy="3540643"/>
          </a:xfrm>
          <a:prstGeom prst="rect">
            <a:avLst/>
          </a:prstGeom>
        </p:spPr>
        <p:txBody>
          <a:bodyPr lIns="91425" tIns="91425" rIns="91425" bIns="91425" anchor="t" anchorCtr="0">
            <a:noAutofit/>
          </a:bodyPr>
          <a:lstStyle/>
          <a:p>
            <a:pPr marL="457200" lvl="0" indent="-228600" rtl="0">
              <a:lnSpc>
                <a:spcPct val="100000"/>
              </a:lnSpc>
              <a:spcBef>
                <a:spcPts val="0"/>
              </a:spcBef>
            </a:pPr>
            <a:r>
              <a:rPr lang="en" b="1" dirty="0">
                <a:latin typeface="Arial Rounded MT Bold" panose="020F0704030504030204" pitchFamily="34" charset="0"/>
              </a:rPr>
              <a:t>Society is threatened by cyberspace attackers</a:t>
            </a:r>
          </a:p>
          <a:p>
            <a:pPr marL="457200" lvl="0" indent="-228600" rtl="0">
              <a:lnSpc>
                <a:spcPct val="100000"/>
              </a:lnSpc>
              <a:spcBef>
                <a:spcPts val="0"/>
              </a:spcBef>
            </a:pPr>
            <a:r>
              <a:rPr lang="en" b="1" dirty="0">
                <a:latin typeface="Arial Rounded MT Bold" panose="020F0704030504030204" pitchFamily="34" charset="0"/>
              </a:rPr>
              <a:t>Security is essential for the protection of sensitive data</a:t>
            </a:r>
          </a:p>
          <a:p>
            <a:pPr marL="914400" lvl="1" indent="-228600" rtl="0">
              <a:lnSpc>
                <a:spcPct val="100000"/>
              </a:lnSpc>
              <a:spcBef>
                <a:spcPts val="0"/>
              </a:spcBef>
            </a:pPr>
            <a:r>
              <a:rPr lang="en" b="1" dirty="0">
                <a:latin typeface="Arial Rounded MT Bold" panose="020F0704030504030204" pitchFamily="34" charset="0"/>
              </a:rPr>
              <a:t>Economics, Intellectual Property, National Security, Currency</a:t>
            </a:r>
          </a:p>
          <a:p>
            <a:pPr marL="457200" lvl="0" indent="-228600" rtl="0">
              <a:lnSpc>
                <a:spcPct val="100000"/>
              </a:lnSpc>
              <a:spcBef>
                <a:spcPts val="0"/>
              </a:spcBef>
            </a:pPr>
            <a:r>
              <a:rPr lang="en" b="1" dirty="0">
                <a:latin typeface="Arial Rounded MT Bold" panose="020F0704030504030204" pitchFamily="34" charset="0"/>
              </a:rPr>
              <a:t>Tools have been developed to ensure security</a:t>
            </a:r>
          </a:p>
          <a:p>
            <a:pPr marL="457200" lvl="0" indent="-228600" rtl="0">
              <a:lnSpc>
                <a:spcPct val="100000"/>
              </a:lnSpc>
              <a:spcBef>
                <a:spcPts val="0"/>
              </a:spcBef>
            </a:pPr>
            <a:r>
              <a:rPr lang="en" b="1" dirty="0">
                <a:latin typeface="Arial Rounded MT Bold" panose="020F0704030504030204" pitchFamily="34" charset="0"/>
              </a:rPr>
              <a:t>Several of these tools have vulnerabilities</a:t>
            </a:r>
          </a:p>
          <a:p>
            <a:pPr marL="914400" lvl="1" indent="-228600" rtl="0">
              <a:lnSpc>
                <a:spcPct val="100000"/>
              </a:lnSpc>
              <a:spcBef>
                <a:spcPts val="0"/>
              </a:spcBef>
            </a:pPr>
            <a:r>
              <a:rPr lang="en" b="1" dirty="0">
                <a:latin typeface="Arial Rounded MT Bold" panose="020F0704030504030204" pitchFamily="34" charset="0"/>
              </a:rPr>
              <a:t>Exploitable by attackers</a:t>
            </a:r>
          </a:p>
          <a:p>
            <a:pPr marL="914400" lvl="1" indent="-228600" rtl="0">
              <a:lnSpc>
                <a:spcPct val="100000"/>
              </a:lnSpc>
              <a:spcBef>
                <a:spcPts val="0"/>
              </a:spcBef>
            </a:pPr>
            <a:r>
              <a:rPr lang="en" b="1" dirty="0">
                <a:latin typeface="Arial Rounded MT Bold" panose="020F0704030504030204" pitchFamily="34" charset="0"/>
              </a:rPr>
              <a:t>Security is threatened by new vulnerabilities </a:t>
            </a:r>
          </a:p>
          <a:p>
            <a:pPr marL="457200" lvl="0" indent="-228600" rtl="0">
              <a:lnSpc>
                <a:spcPct val="100000"/>
              </a:lnSpc>
              <a:spcBef>
                <a:spcPts val="0"/>
              </a:spcBef>
            </a:pPr>
            <a:r>
              <a:rPr lang="en" b="1" dirty="0">
                <a:latin typeface="Arial Rounded MT Bold" panose="020F0704030504030204" pitchFamily="34" charset="0"/>
              </a:rPr>
              <a:t>Cybersecurity is ongoing process</a:t>
            </a:r>
          </a:p>
        </p:txBody>
      </p:sp>
      <p:pic>
        <p:nvPicPr>
          <p:cNvPr id="4" name="Picture 3"/>
          <p:cNvPicPr>
            <a:picLocks noChangeAspect="1"/>
          </p:cNvPicPr>
          <p:nvPr/>
        </p:nvPicPr>
        <p:blipFill>
          <a:blip r:embed="rId3"/>
          <a:stretch>
            <a:fillRect/>
          </a:stretch>
        </p:blipFill>
        <p:spPr>
          <a:xfrm flipH="1">
            <a:off x="6788816" y="2139389"/>
            <a:ext cx="2086563" cy="2783245"/>
          </a:xfrm>
          <a:prstGeom prst="rect">
            <a:avLst/>
          </a:prstGeom>
        </p:spPr>
      </p:pic>
    </p:spTree>
  </p:cSld>
  <p:clrMapOvr>
    <a:masterClrMapping/>
  </p:clrMapOvr>
  <p:transition spd="med">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217275" y="265850"/>
            <a:ext cx="8520600" cy="572700"/>
          </a:xfrm>
          <a:prstGeom prst="rect">
            <a:avLst/>
          </a:prstGeom>
        </p:spPr>
        <p:txBody>
          <a:bodyPr lIns="91425" tIns="91425" rIns="91425" bIns="91425" anchor="t" anchorCtr="0">
            <a:noAutofit/>
          </a:bodyPr>
          <a:lstStyle/>
          <a:p>
            <a:pPr lvl="0">
              <a:spcBef>
                <a:spcPts val="0"/>
              </a:spcBef>
              <a:buNone/>
            </a:pPr>
            <a:r>
              <a:rPr lang="en" dirty="0"/>
              <a:t>Introduction</a:t>
            </a:r>
          </a:p>
        </p:txBody>
      </p:sp>
      <p:sp>
        <p:nvSpPr>
          <p:cNvPr id="80" name="Shape 80"/>
          <p:cNvSpPr txBox="1">
            <a:spLocks noGrp="1"/>
          </p:cNvSpPr>
          <p:nvPr>
            <p:ph type="body" idx="1"/>
          </p:nvPr>
        </p:nvSpPr>
        <p:spPr>
          <a:xfrm>
            <a:off x="217275" y="973300"/>
            <a:ext cx="8520600" cy="3416400"/>
          </a:xfrm>
          <a:prstGeom prst="rect">
            <a:avLst/>
          </a:prstGeom>
        </p:spPr>
        <p:txBody>
          <a:bodyPr lIns="91425" tIns="91425" rIns="91425" bIns="91425" anchor="t" anchorCtr="0">
            <a:noAutofit/>
          </a:bodyPr>
          <a:lstStyle/>
          <a:p>
            <a:pPr lvl="0">
              <a:spcBef>
                <a:spcPts val="0"/>
              </a:spcBef>
              <a:buNone/>
            </a:pPr>
            <a:r>
              <a:rPr lang="en" b="1" dirty="0">
                <a:latin typeface="Arial Rounded MT Bold" panose="020F0704030504030204" pitchFamily="34" charset="0"/>
              </a:rPr>
              <a:t>There is a growing need for internet security.  Both the sending and storage of data is highly subject to attack.  Through number theory, several tools have been developed to protect sensitive data such as financial information, intellectual property, and personal passwords.  Since some of these tools contain vulnerabilities, cyber security is an ongoing process.</a:t>
            </a:r>
          </a:p>
        </p:txBody>
      </p:sp>
      <p:pic>
        <p:nvPicPr>
          <p:cNvPr id="81" name="Shape 81"/>
          <p:cNvPicPr preferRelativeResize="0"/>
          <p:nvPr/>
        </p:nvPicPr>
        <p:blipFill>
          <a:blip r:embed="rId3">
            <a:alphaModFix amt="72000"/>
          </a:blip>
          <a:stretch>
            <a:fillRect/>
          </a:stretch>
        </p:blipFill>
        <p:spPr>
          <a:xfrm>
            <a:off x="5686303" y="3187982"/>
            <a:ext cx="2742188" cy="1955518"/>
          </a:xfrm>
          <a:prstGeom prst="rect">
            <a:avLst/>
          </a:prstGeom>
          <a:noFill/>
          <a:ln>
            <a:noFill/>
          </a:ln>
          <a:effectLst>
            <a:softEdge rad="317500"/>
          </a:effectLst>
        </p:spPr>
      </p:pic>
    </p:spTree>
  </p:cSld>
  <p:clrMapOvr>
    <a:masterClrMapping/>
  </p:clrMapOvr>
  <p:transition spd="med">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2" name="STUXNET The Virus that Almost Started WW3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a:t>
            </a:r>
            <a:r>
              <a:rPr lang="en-US" dirty="0" smtClean="0">
                <a:sym typeface="Symbol" panose="05050102010706020507" pitchFamily="18" charset="2"/>
              </a:rPr>
              <a:t></a:t>
            </a:r>
            <a:r>
              <a:rPr lang="en-US" dirty="0" smtClean="0"/>
              <a:t> opportunity</a:t>
            </a:r>
            <a:endParaRPr lang="en-US" dirty="0"/>
          </a:p>
        </p:txBody>
      </p:sp>
      <p:sp>
        <p:nvSpPr>
          <p:cNvPr id="3" name="Text Placeholder 2"/>
          <p:cNvSpPr>
            <a:spLocks noGrp="1"/>
          </p:cNvSpPr>
          <p:nvPr>
            <p:ph type="body" idx="1"/>
          </p:nvPr>
        </p:nvSpPr>
        <p:spPr>
          <a:xfrm>
            <a:off x="217274" y="973299"/>
            <a:ext cx="8164725" cy="2040065"/>
          </a:xfrm>
        </p:spPr>
        <p:txBody>
          <a:bodyPr/>
          <a:lstStyle/>
          <a:p>
            <a:pPr>
              <a:lnSpc>
                <a:spcPct val="100000"/>
              </a:lnSpc>
            </a:pPr>
            <a:r>
              <a:rPr lang="en-US" dirty="0" smtClean="0"/>
              <a:t>Great need for cyber professionals</a:t>
            </a:r>
          </a:p>
          <a:p>
            <a:pPr marL="914400" lvl="1">
              <a:lnSpc>
                <a:spcPct val="100000"/>
              </a:lnSpc>
            </a:pPr>
            <a:r>
              <a:rPr lang="en-US" dirty="0" smtClean="0"/>
              <a:t>Computer Science, Information Technology, Mathematics</a:t>
            </a:r>
          </a:p>
          <a:p>
            <a:pPr>
              <a:lnSpc>
                <a:spcPct val="100000"/>
              </a:lnSpc>
            </a:pPr>
            <a:r>
              <a:rPr lang="en-US" dirty="0"/>
              <a:t>Rewarding opportunities available to students</a:t>
            </a:r>
          </a:p>
          <a:p>
            <a:pPr>
              <a:lnSpc>
                <a:spcPct val="100000"/>
              </a:lnSpc>
            </a:pPr>
            <a:r>
              <a:rPr lang="en-US" dirty="0" smtClean="0"/>
              <a:t>Number Theory builds foundation</a:t>
            </a:r>
          </a:p>
        </p:txBody>
      </p:sp>
      <p:pic>
        <p:nvPicPr>
          <p:cNvPr id="5" name="Picture 4" descr="cybersecurity_by_the_numbers"/>
          <p:cNvPicPr>
            <a:picLocks noChangeAspect="1" noChangeArrowheads="1"/>
          </p:cNvPicPr>
          <p:nvPr/>
        </p:nvPicPr>
        <p:blipFill rotWithShape="1">
          <a:blip r:embed="rId3">
            <a:extLst>
              <a:ext uri="{28A0092B-C50C-407E-A947-70E740481C1C}">
                <a14:useLocalDpi xmlns:a14="http://schemas.microsoft.com/office/drawing/2010/main" val="0"/>
              </a:ext>
            </a:extLst>
          </a:blip>
          <a:srcRect t="67952" b="18058"/>
          <a:stretch/>
        </p:blipFill>
        <p:spPr bwMode="auto">
          <a:xfrm>
            <a:off x="309015" y="3332017"/>
            <a:ext cx="8272735" cy="125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62613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20403" y="278648"/>
            <a:ext cx="8520600" cy="572700"/>
          </a:xfrm>
          <a:prstGeom prst="rect">
            <a:avLst/>
          </a:prstGeom>
        </p:spPr>
        <p:txBody>
          <a:bodyPr lIns="91425" tIns="91425" rIns="91425" bIns="91425" anchor="t" anchorCtr="0">
            <a:noAutofit/>
          </a:bodyPr>
          <a:lstStyle/>
          <a:p>
            <a:pPr lvl="0">
              <a:spcBef>
                <a:spcPts val="0"/>
              </a:spcBef>
              <a:buNone/>
            </a:pPr>
            <a:r>
              <a:rPr lang="en" dirty="0"/>
              <a:t>Goals &amp; Objectives</a:t>
            </a:r>
          </a:p>
        </p:txBody>
      </p:sp>
      <p:sp>
        <p:nvSpPr>
          <p:cNvPr id="92" name="Shape 92"/>
          <p:cNvSpPr txBox="1">
            <a:spLocks noGrp="1"/>
          </p:cNvSpPr>
          <p:nvPr>
            <p:ph type="body" idx="1"/>
          </p:nvPr>
        </p:nvSpPr>
        <p:spPr>
          <a:xfrm>
            <a:off x="320403" y="1035177"/>
            <a:ext cx="8520600" cy="3546600"/>
          </a:xfrm>
          <a:prstGeom prst="rect">
            <a:avLst/>
          </a:prstGeom>
        </p:spPr>
        <p:txBody>
          <a:bodyPr lIns="91425" tIns="91425" rIns="91425" bIns="91425" anchor="t" anchorCtr="0">
            <a:noAutofit/>
          </a:bodyPr>
          <a:lstStyle/>
          <a:p>
            <a:pPr marL="457200" indent="-228600">
              <a:lnSpc>
                <a:spcPct val="100000"/>
              </a:lnSpc>
            </a:pPr>
            <a:r>
              <a:rPr lang="en" b="1" dirty="0">
                <a:latin typeface="Arial Rounded MT Bold" panose="020F0704030504030204" pitchFamily="34" charset="0"/>
              </a:rPr>
              <a:t>Foster student interest in Computer Science and Mathematics</a:t>
            </a:r>
          </a:p>
          <a:p>
            <a:pPr marL="457200" lvl="0" indent="-228600" rtl="0">
              <a:lnSpc>
                <a:spcPct val="100000"/>
              </a:lnSpc>
              <a:spcBef>
                <a:spcPts val="0"/>
              </a:spcBef>
            </a:pPr>
            <a:r>
              <a:rPr lang="en" b="1" dirty="0" smtClean="0">
                <a:latin typeface="Arial Rounded MT Bold" panose="020F0704030504030204" pitchFamily="34" charset="0"/>
              </a:rPr>
              <a:t>Teach</a:t>
            </a:r>
          </a:p>
          <a:p>
            <a:pPr marL="914400" lvl="4" indent="-228600">
              <a:lnSpc>
                <a:spcPct val="100000"/>
              </a:lnSpc>
            </a:pPr>
            <a:r>
              <a:rPr lang="en" b="1" dirty="0">
                <a:solidFill>
                  <a:srgbClr val="434343"/>
                </a:solidFill>
                <a:latin typeface="Arial Rounded MT Bold" panose="020F0704030504030204" pitchFamily="34" charset="0"/>
              </a:rPr>
              <a:t>Number Theory</a:t>
            </a:r>
          </a:p>
          <a:p>
            <a:pPr marL="914400" lvl="1" indent="-228600">
              <a:lnSpc>
                <a:spcPct val="100000"/>
              </a:lnSpc>
            </a:pPr>
            <a:r>
              <a:rPr lang="en" b="1" dirty="0" smtClean="0">
                <a:latin typeface="Arial Rounded MT Bold" panose="020F0704030504030204" pitchFamily="34" charset="0"/>
              </a:rPr>
              <a:t>Encryption</a:t>
            </a:r>
          </a:p>
          <a:p>
            <a:pPr marL="457200" lvl="0" indent="-228600" rtl="0">
              <a:lnSpc>
                <a:spcPct val="100000"/>
              </a:lnSpc>
              <a:spcBef>
                <a:spcPts val="0"/>
              </a:spcBef>
            </a:pPr>
            <a:r>
              <a:rPr lang="en" b="1" dirty="0" smtClean="0">
                <a:latin typeface="Arial Rounded MT Bold" panose="020F0704030504030204" pitchFamily="34" charset="0"/>
              </a:rPr>
              <a:t>Apply</a:t>
            </a:r>
          </a:p>
          <a:p>
            <a:pPr marL="914400" lvl="1" indent="-228600">
              <a:lnSpc>
                <a:spcPct val="100000"/>
              </a:lnSpc>
            </a:pPr>
            <a:r>
              <a:rPr lang="en" b="1" dirty="0" smtClean="0">
                <a:latin typeface="Arial Rounded MT Bold" panose="020F0704030504030204" pitchFamily="34" charset="0"/>
              </a:rPr>
              <a:t>Internet Security</a:t>
            </a:r>
          </a:p>
          <a:p>
            <a:pPr marL="914400" lvl="1" indent="-228600">
              <a:lnSpc>
                <a:spcPct val="100000"/>
              </a:lnSpc>
            </a:pPr>
            <a:r>
              <a:rPr lang="en" b="1" dirty="0" smtClean="0">
                <a:latin typeface="Arial Rounded MT Bold" panose="020F0704030504030204" pitchFamily="34" charset="0"/>
              </a:rPr>
              <a:t>Vulnerabililties</a:t>
            </a:r>
          </a:p>
        </p:txBody>
      </p:sp>
      <p:pic>
        <p:nvPicPr>
          <p:cNvPr id="7" name="Picture 4" descr="http://www.rose-hulman.edu/media/379249/gotmath2011_375x4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621" y="1953738"/>
            <a:ext cx="1831759" cy="24130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217275" y="265850"/>
            <a:ext cx="8520600" cy="572700"/>
          </a:xfrm>
          <a:prstGeom prst="rect">
            <a:avLst/>
          </a:prstGeom>
        </p:spPr>
        <p:txBody>
          <a:bodyPr lIns="91425" tIns="91425" rIns="91425" bIns="91425" anchor="t" anchorCtr="0">
            <a:noAutofit/>
          </a:bodyPr>
          <a:lstStyle/>
          <a:p>
            <a:pPr lvl="0" rtl="0">
              <a:spcBef>
                <a:spcPts val="0"/>
              </a:spcBef>
              <a:buNone/>
            </a:pPr>
            <a:r>
              <a:rPr lang="en" dirty="0"/>
              <a:t>Research Training Received</a:t>
            </a:r>
          </a:p>
        </p:txBody>
      </p:sp>
      <p:sp>
        <p:nvSpPr>
          <p:cNvPr id="99" name="Shape 99"/>
          <p:cNvSpPr txBox="1">
            <a:spLocks noGrp="1"/>
          </p:cNvSpPr>
          <p:nvPr>
            <p:ph type="body" idx="1"/>
          </p:nvPr>
        </p:nvSpPr>
        <p:spPr>
          <a:xfrm>
            <a:off x="217275" y="1230435"/>
            <a:ext cx="4179300" cy="3631851"/>
          </a:xfrm>
          <a:prstGeom prst="rect">
            <a:avLst/>
          </a:prstGeom>
        </p:spPr>
        <p:txBody>
          <a:bodyPr lIns="91425" tIns="91425" rIns="91425" bIns="91425" anchor="t" anchorCtr="0">
            <a:noAutofit/>
          </a:bodyPr>
          <a:lstStyle/>
          <a:p>
            <a:pPr marL="457200" lvl="0" indent="-228600" rtl="0">
              <a:lnSpc>
                <a:spcPct val="100000"/>
              </a:lnSpc>
              <a:spcBef>
                <a:spcPts val="0"/>
              </a:spcBef>
            </a:pPr>
            <a:r>
              <a:rPr lang="en" b="1" dirty="0">
                <a:latin typeface="Arial Rounded MT Bold" panose="020F0704030504030204" pitchFamily="34" charset="0"/>
              </a:rPr>
              <a:t>Lessons in number theory</a:t>
            </a:r>
          </a:p>
          <a:p>
            <a:pPr marL="914400" lvl="1" indent="-228600" rtl="0">
              <a:lnSpc>
                <a:spcPct val="100000"/>
              </a:lnSpc>
              <a:spcBef>
                <a:spcPts val="0"/>
              </a:spcBef>
            </a:pPr>
            <a:r>
              <a:rPr lang="en" b="1" dirty="0">
                <a:latin typeface="Arial Rounded MT Bold" panose="020F0704030504030204" pitchFamily="34" charset="0"/>
              </a:rPr>
              <a:t>Algorithms for </a:t>
            </a:r>
            <a:r>
              <a:rPr lang="en" b="1" dirty="0" smtClean="0">
                <a:latin typeface="Arial Rounded MT Bold" panose="020F0704030504030204" pitchFamily="34" charset="0"/>
              </a:rPr>
              <a:t>finding roots and divisors</a:t>
            </a:r>
            <a:endParaRPr lang="en" b="1" dirty="0">
              <a:latin typeface="Arial Rounded MT Bold" panose="020F0704030504030204" pitchFamily="34" charset="0"/>
            </a:endParaRPr>
          </a:p>
          <a:p>
            <a:pPr marL="914400" lvl="1" indent="-228600" rtl="0">
              <a:lnSpc>
                <a:spcPct val="100000"/>
              </a:lnSpc>
              <a:spcBef>
                <a:spcPts val="0"/>
              </a:spcBef>
            </a:pPr>
            <a:r>
              <a:rPr lang="en" b="1" dirty="0" smtClean="0">
                <a:latin typeface="Arial Rounded MT Bold" panose="020F0704030504030204" pitchFamily="34" charset="0"/>
              </a:rPr>
              <a:t>Modular </a:t>
            </a:r>
            <a:r>
              <a:rPr lang="en" b="1" dirty="0">
                <a:latin typeface="Arial Rounded MT Bold" panose="020F0704030504030204" pitchFamily="34" charset="0"/>
              </a:rPr>
              <a:t>arithmetic</a:t>
            </a:r>
          </a:p>
          <a:p>
            <a:pPr marL="914400" lvl="1" indent="-228600" rtl="0">
              <a:lnSpc>
                <a:spcPct val="100000"/>
              </a:lnSpc>
              <a:spcBef>
                <a:spcPts val="0"/>
              </a:spcBef>
            </a:pPr>
            <a:r>
              <a:rPr lang="en" b="1" dirty="0">
                <a:latin typeface="Arial Rounded MT Bold" panose="020F0704030504030204" pitchFamily="34" charset="0"/>
              </a:rPr>
              <a:t>Diffie - Hellman </a:t>
            </a:r>
            <a:r>
              <a:rPr lang="en" b="1" dirty="0" smtClean="0">
                <a:latin typeface="Arial Rounded MT Bold" panose="020F0704030504030204" pitchFamily="34" charset="0"/>
              </a:rPr>
              <a:t>algorithm</a:t>
            </a:r>
          </a:p>
          <a:p>
            <a:pPr marL="914400" lvl="1" indent="-228600" rtl="0">
              <a:lnSpc>
                <a:spcPct val="100000"/>
              </a:lnSpc>
              <a:spcBef>
                <a:spcPts val="0"/>
              </a:spcBef>
            </a:pPr>
            <a:r>
              <a:rPr lang="en" b="1" dirty="0" smtClean="0">
                <a:latin typeface="Arial Rounded MT Bold" panose="020F0704030504030204" pitchFamily="34" charset="0"/>
              </a:rPr>
              <a:t>Fermat’s Little theorem</a:t>
            </a:r>
            <a:endParaRPr lang="en" b="1" dirty="0">
              <a:latin typeface="Arial Rounded MT Bold" panose="020F0704030504030204" pitchFamily="34" charset="0"/>
            </a:endParaRPr>
          </a:p>
          <a:p>
            <a:pPr marL="914400" lvl="1" indent="-228600" rtl="0">
              <a:lnSpc>
                <a:spcPct val="100000"/>
              </a:lnSpc>
              <a:spcBef>
                <a:spcPts val="0"/>
              </a:spcBef>
            </a:pPr>
            <a:r>
              <a:rPr lang="en" sz="1400" b="1" dirty="0" smtClean="0">
                <a:latin typeface="Arial Rounded MT Bold" panose="020F0704030504030204" pitchFamily="34" charset="0"/>
              </a:rPr>
              <a:t>RSA</a:t>
            </a:r>
          </a:p>
          <a:p>
            <a:pPr marL="685800" lvl="1" rtl="0">
              <a:lnSpc>
                <a:spcPct val="100000"/>
              </a:lnSpc>
              <a:spcBef>
                <a:spcPts val="0"/>
              </a:spcBef>
              <a:buNone/>
            </a:pPr>
            <a:endParaRPr dirty="0"/>
          </a:p>
        </p:txBody>
      </p:sp>
      <p:pic>
        <p:nvPicPr>
          <p:cNvPr id="101" name="Shape 101"/>
          <p:cNvPicPr preferRelativeResize="0"/>
          <p:nvPr/>
        </p:nvPicPr>
        <p:blipFill rotWithShape="1">
          <a:blip r:embed="rId3">
            <a:alphaModFix/>
          </a:blip>
          <a:srcRect t="24039" r="7287" b="32519"/>
          <a:stretch/>
        </p:blipFill>
        <p:spPr>
          <a:xfrm>
            <a:off x="5039513" y="1400858"/>
            <a:ext cx="3178353" cy="1954234"/>
          </a:xfrm>
          <a:prstGeom prst="rect">
            <a:avLst/>
          </a:prstGeom>
          <a:noFill/>
          <a:ln>
            <a:noFill/>
          </a:ln>
        </p:spPr>
      </p:pic>
    </p:spTree>
  </p:cSld>
  <p:clrMapOvr>
    <a:masterClrMapping/>
  </p:clrMapOvr>
  <p:transition spd="med">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217275" y="265850"/>
            <a:ext cx="8520600" cy="572700"/>
          </a:xfrm>
          <a:prstGeom prst="rect">
            <a:avLst/>
          </a:prstGeom>
        </p:spPr>
        <p:txBody>
          <a:bodyPr lIns="91425" tIns="91425" rIns="91425" bIns="91425" anchor="t" anchorCtr="0">
            <a:noAutofit/>
          </a:bodyPr>
          <a:lstStyle/>
          <a:p>
            <a:pPr lvl="0">
              <a:spcBef>
                <a:spcPts val="0"/>
              </a:spcBef>
              <a:buNone/>
            </a:pPr>
            <a:r>
              <a:rPr lang="en" sz="2400" dirty="0"/>
              <a:t>The role of number theory in internet security?</a:t>
            </a:r>
          </a:p>
          <a:p>
            <a:pPr lvl="0">
              <a:spcBef>
                <a:spcPts val="0"/>
              </a:spcBef>
              <a:buNone/>
            </a:pPr>
            <a:endParaRPr sz="2400" dirty="0"/>
          </a:p>
          <a:p>
            <a:pPr lvl="0">
              <a:spcBef>
                <a:spcPts val="0"/>
              </a:spcBef>
              <a:buClr>
                <a:schemeClr val="dk1"/>
              </a:buClr>
              <a:buSzPct val="45833"/>
              <a:buFont typeface="Arial"/>
              <a:buNone/>
            </a:pPr>
            <a:endParaRPr sz="2400" dirty="0"/>
          </a:p>
        </p:txBody>
      </p:sp>
      <p:sp>
        <p:nvSpPr>
          <p:cNvPr id="116" name="Shape 116"/>
          <p:cNvSpPr txBox="1">
            <a:spLocks noGrp="1"/>
          </p:cNvSpPr>
          <p:nvPr>
            <p:ph type="body" idx="1"/>
          </p:nvPr>
        </p:nvSpPr>
        <p:spPr>
          <a:xfrm>
            <a:off x="217275" y="1528768"/>
            <a:ext cx="8520600" cy="3416400"/>
          </a:xfrm>
          <a:prstGeom prst="rect">
            <a:avLst/>
          </a:prstGeom>
        </p:spPr>
        <p:txBody>
          <a:bodyPr lIns="91425" tIns="91425" rIns="91425" bIns="91425" anchor="t" anchorCtr="0">
            <a:noAutofit/>
          </a:bodyPr>
          <a:lstStyle/>
          <a:p>
            <a:pPr marL="457200" lvl="0" indent="-228600" rtl="0">
              <a:lnSpc>
                <a:spcPct val="100000"/>
              </a:lnSpc>
              <a:spcBef>
                <a:spcPts val="0"/>
              </a:spcBef>
            </a:pPr>
            <a:r>
              <a:rPr lang="en" b="1" dirty="0" smtClean="0">
                <a:latin typeface="Arial Rounded MT Bold" panose="020F0704030504030204" pitchFamily="34" charset="0"/>
              </a:rPr>
              <a:t>Integrity </a:t>
            </a:r>
          </a:p>
          <a:p>
            <a:pPr marL="914400" lvl="1" indent="-228600">
              <a:lnSpc>
                <a:spcPct val="100000"/>
              </a:lnSpc>
            </a:pPr>
            <a:r>
              <a:rPr lang="en" b="1" dirty="0" smtClean="0">
                <a:latin typeface="Arial Rounded MT Bold" panose="020F0704030504030204" pitchFamily="34" charset="0"/>
              </a:rPr>
              <a:t>One way hash functions - SHA3</a:t>
            </a:r>
          </a:p>
          <a:p>
            <a:pPr marL="457200" lvl="0" indent="-228600" rtl="0">
              <a:lnSpc>
                <a:spcPct val="100000"/>
              </a:lnSpc>
              <a:spcBef>
                <a:spcPts val="0"/>
              </a:spcBef>
            </a:pPr>
            <a:r>
              <a:rPr lang="en" b="1" dirty="0" smtClean="0">
                <a:latin typeface="Arial Rounded MT Bold" panose="020F0704030504030204" pitchFamily="34" charset="0"/>
              </a:rPr>
              <a:t>Confidentiality</a:t>
            </a:r>
          </a:p>
          <a:p>
            <a:pPr marL="914400" lvl="1" indent="-228600">
              <a:lnSpc>
                <a:spcPct val="100000"/>
              </a:lnSpc>
            </a:pPr>
            <a:r>
              <a:rPr lang="en" b="1" dirty="0" smtClean="0">
                <a:latin typeface="Arial Rounded MT Bold" panose="020F0704030504030204" pitchFamily="34" charset="0"/>
              </a:rPr>
              <a:t>Encryption - AES</a:t>
            </a:r>
          </a:p>
          <a:p>
            <a:pPr marL="457200" lvl="0" indent="-228600" rtl="0">
              <a:lnSpc>
                <a:spcPct val="100000"/>
              </a:lnSpc>
              <a:spcBef>
                <a:spcPts val="0"/>
              </a:spcBef>
            </a:pPr>
            <a:r>
              <a:rPr lang="en" b="1" dirty="0" smtClean="0">
                <a:latin typeface="Arial Rounded MT Bold" panose="020F0704030504030204" pitchFamily="34" charset="0"/>
              </a:rPr>
              <a:t>Authentication</a:t>
            </a:r>
          </a:p>
          <a:p>
            <a:pPr marL="914400" lvl="1" indent="-228600">
              <a:lnSpc>
                <a:spcPct val="100000"/>
              </a:lnSpc>
            </a:pPr>
            <a:r>
              <a:rPr lang="en" b="1" dirty="0" smtClean="0">
                <a:latin typeface="Arial Rounded MT Bold" panose="020F0704030504030204" pitchFamily="34" charset="0"/>
              </a:rPr>
              <a:t>Public Key - RSA</a:t>
            </a:r>
            <a:endParaRPr dirty="0"/>
          </a:p>
        </p:txBody>
      </p:sp>
      <p:pic>
        <p:nvPicPr>
          <p:cNvPr id="117" name="Shape 117"/>
          <p:cNvPicPr preferRelativeResize="0"/>
          <p:nvPr/>
        </p:nvPicPr>
        <p:blipFill>
          <a:blip r:embed="rId3">
            <a:alphaModFix amt="43000"/>
          </a:blip>
          <a:stretch>
            <a:fillRect/>
          </a:stretch>
        </p:blipFill>
        <p:spPr>
          <a:xfrm>
            <a:off x="5309493" y="1895913"/>
            <a:ext cx="2511294" cy="2122904"/>
          </a:xfrm>
          <a:prstGeom prst="rect">
            <a:avLst/>
          </a:prstGeom>
          <a:noFill/>
          <a:ln>
            <a:noFill/>
          </a:ln>
          <a:effectLst>
            <a:softEdge rad="317500"/>
          </a:effectLst>
        </p:spPr>
      </p:pic>
    </p:spTree>
  </p:cSld>
  <p:clrMapOvr>
    <a:masterClrMapping/>
  </p:clrMapOvr>
  <p:transition spd="med">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TotalTime>
  <Words>538</Words>
  <Application>Microsoft Office PowerPoint</Application>
  <PresentationFormat>On-screen Show (16:9)</PresentationFormat>
  <Paragraphs>100</Paragraphs>
  <Slides>17</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Rounded MT Bold</vt:lpstr>
      <vt:lpstr>Syncopate</vt:lpstr>
      <vt:lpstr>Symbol</vt:lpstr>
      <vt:lpstr>simple-light-2</vt:lpstr>
      <vt:lpstr>Cyberspace      Attack &amp; Defense</vt:lpstr>
      <vt:lpstr>Table of Contents</vt:lpstr>
      <vt:lpstr>Abstract</vt:lpstr>
      <vt:lpstr>Introduction</vt:lpstr>
      <vt:lpstr>PowerPoint Presentation</vt:lpstr>
      <vt:lpstr>Need  opportunity</vt:lpstr>
      <vt:lpstr>Goals &amp; Objectives</vt:lpstr>
      <vt:lpstr>Research Training Received</vt:lpstr>
      <vt:lpstr>The role of number theory in internet security?  </vt:lpstr>
      <vt:lpstr>Why is number theory important for internet security?</vt:lpstr>
      <vt:lpstr>Tools that are used in encryption</vt:lpstr>
      <vt:lpstr>Unit Topics</vt:lpstr>
      <vt:lpstr>Research Training Received</vt:lpstr>
      <vt:lpstr>Computer Programming</vt:lpstr>
      <vt:lpstr>Unit Topics</vt:lpstr>
      <vt:lpstr>Program Development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Cyberspace      Attack &amp; Defense</dc:title>
  <dc:creator>UC Engineering</dc:creator>
  <cp:lastModifiedBy>Debora A Liberi</cp:lastModifiedBy>
  <cp:revision>47</cp:revision>
  <dcterms:modified xsi:type="dcterms:W3CDTF">2016-07-27T18:31:37Z</dcterms:modified>
</cp:coreProperties>
</file>